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notesMasterIdLst>
    <p:notesMasterId r:id="rId62"/>
  </p:notesMasterIdLst>
  <p:sldIdLst>
    <p:sldId id="256" r:id="rId2"/>
    <p:sldId id="359" r:id="rId3"/>
    <p:sldId id="360" r:id="rId4"/>
    <p:sldId id="297" r:id="rId5"/>
    <p:sldId id="298" r:id="rId6"/>
    <p:sldId id="331" r:id="rId7"/>
    <p:sldId id="332" r:id="rId8"/>
    <p:sldId id="290" r:id="rId9"/>
    <p:sldId id="299" r:id="rId10"/>
    <p:sldId id="300" r:id="rId11"/>
    <p:sldId id="361" r:id="rId12"/>
    <p:sldId id="333" r:id="rId13"/>
    <p:sldId id="302" r:id="rId14"/>
    <p:sldId id="362" r:id="rId15"/>
    <p:sldId id="304" r:id="rId16"/>
    <p:sldId id="334" r:id="rId17"/>
    <p:sldId id="335" r:id="rId18"/>
    <p:sldId id="285" r:id="rId19"/>
    <p:sldId id="286" r:id="rId20"/>
    <p:sldId id="272" r:id="rId21"/>
    <p:sldId id="273" r:id="rId22"/>
    <p:sldId id="318" r:id="rId23"/>
    <p:sldId id="321" r:id="rId24"/>
    <p:sldId id="323" r:id="rId25"/>
    <p:sldId id="314" r:id="rId26"/>
    <p:sldId id="322" r:id="rId27"/>
    <p:sldId id="270" r:id="rId28"/>
    <p:sldId id="355" r:id="rId29"/>
    <p:sldId id="356" r:id="rId30"/>
    <p:sldId id="345" r:id="rId31"/>
    <p:sldId id="311" r:id="rId32"/>
    <p:sldId id="315" r:id="rId33"/>
    <p:sldId id="316" r:id="rId34"/>
    <p:sldId id="313" r:id="rId35"/>
    <p:sldId id="319" r:id="rId36"/>
    <p:sldId id="317" r:id="rId37"/>
    <p:sldId id="320" r:id="rId38"/>
    <p:sldId id="363" r:id="rId39"/>
    <p:sldId id="306" r:id="rId40"/>
    <p:sldId id="352" r:id="rId41"/>
    <p:sldId id="353" r:id="rId42"/>
    <p:sldId id="354" r:id="rId43"/>
    <p:sldId id="307" r:id="rId44"/>
    <p:sldId id="349" r:id="rId45"/>
    <p:sldId id="348" r:id="rId46"/>
    <p:sldId id="351" r:id="rId47"/>
    <p:sldId id="309" r:id="rId48"/>
    <p:sldId id="308" r:id="rId49"/>
    <p:sldId id="336" r:id="rId50"/>
    <p:sldId id="338" r:id="rId51"/>
    <p:sldId id="337" r:id="rId52"/>
    <p:sldId id="339" r:id="rId53"/>
    <p:sldId id="340" r:id="rId54"/>
    <p:sldId id="341" r:id="rId55"/>
    <p:sldId id="342" r:id="rId56"/>
    <p:sldId id="343" r:id="rId57"/>
    <p:sldId id="344" r:id="rId58"/>
    <p:sldId id="350" r:id="rId59"/>
    <p:sldId id="325" r:id="rId60"/>
    <p:sldId id="324"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56858" autoAdjust="0"/>
  </p:normalViewPr>
  <p:slideViewPr>
    <p:cSldViewPr snapToGrid="0">
      <p:cViewPr varScale="1">
        <p:scale>
          <a:sx n="71" d="100"/>
          <a:sy n="71" d="100"/>
        </p:scale>
        <p:origin x="2336" y="176"/>
      </p:cViewPr>
      <p:guideLst/>
    </p:cSldViewPr>
  </p:slideViewPr>
  <p:outlineViewPr>
    <p:cViewPr>
      <p:scale>
        <a:sx n="33" d="100"/>
        <a:sy n="33" d="100"/>
      </p:scale>
      <p:origin x="0" y="-5232"/>
    </p:cViewPr>
  </p:outlineViewPr>
  <p:notesTextViewPr>
    <p:cViewPr>
      <p:scale>
        <a:sx n="1" d="1"/>
        <a:sy n="1" d="1"/>
      </p:scale>
      <p:origin x="0" y="0"/>
    </p:cViewPr>
  </p:notesTextViewPr>
  <p:sorterViewPr>
    <p:cViewPr>
      <p:scale>
        <a:sx n="100" d="100"/>
        <a:sy n="100" d="100"/>
      </p:scale>
      <p:origin x="0" y="-6980"/>
    </p:cViewPr>
  </p:sorterViewPr>
  <p:notesViewPr>
    <p:cSldViewPr snapToGrid="0">
      <p:cViewPr varScale="1">
        <p:scale>
          <a:sx n="81" d="100"/>
          <a:sy n="81" d="100"/>
        </p:scale>
        <p:origin x="2220"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0A3C6-7134-43C6-A662-6125C33CD6DE}" type="datetimeFigureOut">
              <a:rPr lang="en-US" smtClean="0"/>
              <a:t>9/7/20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337AB0-435F-46E5-8DDE-6D4653A1339A}" type="slidenum">
              <a:rPr lang="en-US" smtClean="0"/>
              <a:t>‹#›</a:t>
            </a:fld>
            <a:endParaRPr lang="en-US"/>
          </a:p>
        </p:txBody>
      </p:sp>
    </p:spTree>
    <p:extLst>
      <p:ext uri="{BB962C8B-B14F-4D97-AF65-F5344CB8AC3E}">
        <p14:creationId xmlns:p14="http://schemas.microsoft.com/office/powerpoint/2010/main" val="2395211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I’m Wally Ritchie, WU1Y, and today we are going to run through the slides from the System Design Review Workshop from July 30, 2020. This workshop reviewed and discussed the baseline design for the P4XT Transponder Project Phase One Program. This workshop was an extension of a 4 hour face to face workshop conducting following </a:t>
            </a:r>
            <a:r>
              <a:rPr lang="en-US" dirty="0" err="1"/>
              <a:t>Hamcation</a:t>
            </a:r>
            <a:r>
              <a:rPr lang="en-US" dirty="0"/>
              <a:t> in Orlando back in February. A recording of that workshop is available on the ORI website.</a:t>
            </a:r>
          </a:p>
        </p:txBody>
      </p:sp>
      <p:sp>
        <p:nvSpPr>
          <p:cNvPr id="4" name="Slide Number Placeholder 3"/>
          <p:cNvSpPr>
            <a:spLocks noGrp="1"/>
          </p:cNvSpPr>
          <p:nvPr>
            <p:ph type="sldNum" sz="quarter" idx="5"/>
          </p:nvPr>
        </p:nvSpPr>
        <p:spPr/>
        <p:txBody>
          <a:bodyPr/>
          <a:lstStyle/>
          <a:p>
            <a:fld id="{80337AB0-435F-46E5-8DDE-6D4653A1339A}" type="slidenum">
              <a:rPr lang="en-US" smtClean="0"/>
              <a:t>1</a:t>
            </a:fld>
            <a:endParaRPr lang="en-US"/>
          </a:p>
        </p:txBody>
      </p:sp>
    </p:spTree>
    <p:extLst>
      <p:ext uri="{BB962C8B-B14F-4D97-AF65-F5344CB8AC3E}">
        <p14:creationId xmlns:p14="http://schemas.microsoft.com/office/powerpoint/2010/main" val="115030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AAC </a:t>
            </a:r>
            <a:r>
              <a:rPr lang="en-US" dirty="0" err="1"/>
              <a:t>Cylde</a:t>
            </a:r>
            <a:r>
              <a:rPr lang="en-US" dirty="0"/>
              <a:t> Space EPIC 6U Platform. It shows the rough configuration of a typical 6U </a:t>
            </a:r>
            <a:r>
              <a:rPr lang="en-US" dirty="0" err="1"/>
              <a:t>Cubesat</a:t>
            </a:r>
            <a:r>
              <a:rPr lang="en-US" dirty="0"/>
              <a:t>.</a:t>
            </a:r>
          </a:p>
        </p:txBody>
      </p:sp>
      <p:sp>
        <p:nvSpPr>
          <p:cNvPr id="4" name="Slide Number Placeholder 3"/>
          <p:cNvSpPr>
            <a:spLocks noGrp="1"/>
          </p:cNvSpPr>
          <p:nvPr>
            <p:ph type="sldNum" sz="quarter" idx="5"/>
          </p:nvPr>
        </p:nvSpPr>
        <p:spPr/>
        <p:txBody>
          <a:bodyPr/>
          <a:lstStyle/>
          <a:p>
            <a:fld id="{80337AB0-435F-46E5-8DDE-6D4653A1339A}" type="slidenum">
              <a:rPr lang="en-US" smtClean="0"/>
              <a:t>10</a:t>
            </a:fld>
            <a:endParaRPr lang="en-US"/>
          </a:p>
        </p:txBody>
      </p:sp>
    </p:spTree>
    <p:extLst>
      <p:ext uri="{BB962C8B-B14F-4D97-AF65-F5344CB8AC3E}">
        <p14:creationId xmlns:p14="http://schemas.microsoft.com/office/powerpoint/2010/main" val="2325767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an idea of scale, this is a 6U box. As you can see its not very big. The mass in on the order of 10 – 12 kg. </a:t>
            </a:r>
          </a:p>
        </p:txBody>
      </p:sp>
      <p:sp>
        <p:nvSpPr>
          <p:cNvPr id="4" name="Slide Number Placeholder 3"/>
          <p:cNvSpPr>
            <a:spLocks noGrp="1"/>
          </p:cNvSpPr>
          <p:nvPr>
            <p:ph type="sldNum" sz="quarter" idx="5"/>
          </p:nvPr>
        </p:nvSpPr>
        <p:spPr/>
        <p:txBody>
          <a:bodyPr/>
          <a:lstStyle/>
          <a:p>
            <a:fld id="{80337AB0-435F-46E5-8DDE-6D4653A1339A}" type="slidenum">
              <a:rPr lang="en-US" smtClean="0"/>
              <a:t>11</a:t>
            </a:fld>
            <a:endParaRPr lang="en-US"/>
          </a:p>
        </p:txBody>
      </p:sp>
    </p:spTree>
    <p:extLst>
      <p:ext uri="{BB962C8B-B14F-4D97-AF65-F5344CB8AC3E}">
        <p14:creationId xmlns:p14="http://schemas.microsoft.com/office/powerpoint/2010/main" val="3825487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6U </a:t>
            </a:r>
            <a:r>
              <a:rPr lang="en-US" dirty="0" err="1"/>
              <a:t>Cubesat</a:t>
            </a:r>
            <a:r>
              <a:rPr lang="en-US" dirty="0"/>
              <a:t> power can reach the 100W range. Most </a:t>
            </a:r>
            <a:r>
              <a:rPr lang="en-US" dirty="0" err="1"/>
              <a:t>cubesats</a:t>
            </a:r>
            <a:r>
              <a:rPr lang="en-US" dirty="0"/>
              <a:t> with this much power will need radiators as well to off-load the dissipated power that isn’t radiated as RF. </a:t>
            </a:r>
          </a:p>
        </p:txBody>
      </p:sp>
      <p:sp>
        <p:nvSpPr>
          <p:cNvPr id="4" name="Slide Number Placeholder 3"/>
          <p:cNvSpPr>
            <a:spLocks noGrp="1"/>
          </p:cNvSpPr>
          <p:nvPr>
            <p:ph type="sldNum" sz="quarter" idx="5"/>
          </p:nvPr>
        </p:nvSpPr>
        <p:spPr/>
        <p:txBody>
          <a:bodyPr/>
          <a:lstStyle/>
          <a:p>
            <a:fld id="{80337AB0-435F-46E5-8DDE-6D4653A1339A}" type="slidenum">
              <a:rPr lang="en-US" smtClean="0"/>
              <a:t>12</a:t>
            </a:fld>
            <a:endParaRPr lang="en-US"/>
          </a:p>
        </p:txBody>
      </p:sp>
    </p:spTree>
    <p:extLst>
      <p:ext uri="{BB962C8B-B14F-4D97-AF65-F5344CB8AC3E}">
        <p14:creationId xmlns:p14="http://schemas.microsoft.com/office/powerpoint/2010/main" val="3610055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Cubesat</a:t>
            </a:r>
            <a:r>
              <a:rPr lang="en-US" dirty="0"/>
              <a:t> electronics is typically packaged on PC-104 sized boards. 6U packages have a lot more flexibility but 90mm x 90mm are a convenient size to work with. </a:t>
            </a:r>
          </a:p>
        </p:txBody>
      </p:sp>
      <p:sp>
        <p:nvSpPr>
          <p:cNvPr id="4" name="Slide Number Placeholder 3"/>
          <p:cNvSpPr>
            <a:spLocks noGrp="1"/>
          </p:cNvSpPr>
          <p:nvPr>
            <p:ph type="sldNum" sz="quarter" idx="5"/>
          </p:nvPr>
        </p:nvSpPr>
        <p:spPr/>
        <p:txBody>
          <a:bodyPr/>
          <a:lstStyle/>
          <a:p>
            <a:fld id="{80337AB0-435F-46E5-8DDE-6D4653A1339A}" type="slidenum">
              <a:rPr lang="en-US" smtClean="0"/>
              <a:t>13</a:t>
            </a:fld>
            <a:endParaRPr lang="en-US"/>
          </a:p>
        </p:txBody>
      </p:sp>
    </p:spTree>
    <p:extLst>
      <p:ext uri="{BB962C8B-B14F-4D97-AF65-F5344CB8AC3E}">
        <p14:creationId xmlns:p14="http://schemas.microsoft.com/office/powerpoint/2010/main" val="3294013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an idea of a board stack within a typical 6U. This is about the volume we’re talking about for the complete transponder. </a:t>
            </a:r>
          </a:p>
        </p:txBody>
      </p:sp>
      <p:sp>
        <p:nvSpPr>
          <p:cNvPr id="4" name="Slide Number Placeholder 3"/>
          <p:cNvSpPr>
            <a:spLocks noGrp="1"/>
          </p:cNvSpPr>
          <p:nvPr>
            <p:ph type="sldNum" sz="quarter" idx="5"/>
          </p:nvPr>
        </p:nvSpPr>
        <p:spPr/>
        <p:txBody>
          <a:bodyPr/>
          <a:lstStyle/>
          <a:p>
            <a:fld id="{80337AB0-435F-46E5-8DDE-6D4653A1339A}" type="slidenum">
              <a:rPr lang="en-US" smtClean="0"/>
              <a:t>14</a:t>
            </a:fld>
            <a:endParaRPr lang="en-US"/>
          </a:p>
        </p:txBody>
      </p:sp>
    </p:spTree>
    <p:extLst>
      <p:ext uri="{BB962C8B-B14F-4D97-AF65-F5344CB8AC3E}">
        <p14:creationId xmlns:p14="http://schemas.microsoft.com/office/powerpoint/2010/main" val="3084804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cancelled P4 Project was planning to use a RINCOM </a:t>
            </a:r>
            <a:r>
              <a:rPr lang="en-US" dirty="0" err="1"/>
              <a:t>AstroSDR</a:t>
            </a:r>
            <a:r>
              <a:rPr lang="en-US" dirty="0"/>
              <a:t>. This is a more-or-less off the shelf FPGA and 9361 based radio. This design used </a:t>
            </a:r>
            <a:r>
              <a:rPr lang="en-US" dirty="0" err="1"/>
              <a:t>Cubesat</a:t>
            </a:r>
            <a:r>
              <a:rPr lang="en-US" dirty="0"/>
              <a:t> Next Generation Bus (CNGB) connectors. This platform was based on a Xilinx first generation Zynq platform with a parallel digital radio interface.  </a:t>
            </a:r>
          </a:p>
        </p:txBody>
      </p:sp>
      <p:sp>
        <p:nvSpPr>
          <p:cNvPr id="4" name="Slide Number Placeholder 3"/>
          <p:cNvSpPr>
            <a:spLocks noGrp="1"/>
          </p:cNvSpPr>
          <p:nvPr>
            <p:ph type="sldNum" sz="quarter" idx="5"/>
          </p:nvPr>
        </p:nvSpPr>
        <p:spPr/>
        <p:txBody>
          <a:bodyPr/>
          <a:lstStyle/>
          <a:p>
            <a:fld id="{80337AB0-435F-46E5-8DDE-6D4653A1339A}" type="slidenum">
              <a:rPr lang="en-US" smtClean="0"/>
              <a:t>15</a:t>
            </a:fld>
            <a:endParaRPr lang="en-US"/>
          </a:p>
        </p:txBody>
      </p:sp>
    </p:spTree>
    <p:extLst>
      <p:ext uri="{BB962C8B-B14F-4D97-AF65-F5344CB8AC3E}">
        <p14:creationId xmlns:p14="http://schemas.microsoft.com/office/powerpoint/2010/main" val="1271307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you do with a DMT as a repeater?</a:t>
            </a:r>
          </a:p>
          <a:p>
            <a:r>
              <a:rPr lang="en-US" dirty="0"/>
              <a:t>We are looking to provide a system that can be widely used by ordinary Hams. So we want to provide as a baseline a traditional Ham Experience. That means random Point to Point communications. Calling or Answering a ‘CQ’ having a random QSO. </a:t>
            </a:r>
          </a:p>
          <a:p>
            <a:endParaRPr lang="en-US" dirty="0"/>
          </a:p>
          <a:p>
            <a:r>
              <a:rPr lang="en-US" dirty="0"/>
              <a:t>We also want to support traditional One to Many communications. Rag Chews. Net Operations like </a:t>
            </a:r>
            <a:r>
              <a:rPr lang="en-US" dirty="0" err="1"/>
              <a:t>Southcars</a:t>
            </a:r>
            <a:r>
              <a:rPr lang="en-US" dirty="0"/>
              <a:t>. NTS traffic nets. Emergency Communications and Special Events. </a:t>
            </a:r>
          </a:p>
          <a:p>
            <a:endParaRPr lang="en-US" dirty="0"/>
          </a:p>
          <a:p>
            <a:r>
              <a:rPr lang="en-US" dirty="0"/>
              <a:t>For Mass adoption we simple “Appliance Like” Operation and simple installation. Pointing a Dish. Not much more.</a:t>
            </a:r>
          </a:p>
          <a:p>
            <a:endParaRPr lang="en-US" dirty="0"/>
          </a:p>
          <a:p>
            <a:r>
              <a:rPr lang="en-US" dirty="0"/>
              <a:t>But – we want to enable Hams to Homebrew to their hearts content. Roll their own either pieces like Block Upconverters, Feeds, Dishes, and Accessories as well experimentation in the software. </a:t>
            </a:r>
          </a:p>
          <a:p>
            <a:endParaRPr lang="en-US" dirty="0"/>
          </a:p>
          <a:p>
            <a:r>
              <a:rPr lang="en-US" dirty="0"/>
              <a:t>While the DMT is essentially fully digital it’s delivered modes are classic Push to Talk Voice and traditional digital messaging. RTTY equivalents. Both will be possible at the same time. </a:t>
            </a:r>
          </a:p>
          <a:p>
            <a:endParaRPr lang="en-US" dirty="0"/>
          </a:p>
          <a:p>
            <a:r>
              <a:rPr lang="en-US" dirty="0"/>
              <a:t>Covid has widely expanding the public familiarity with Zoom-Like Conferencing. We can do this through the DMT. Probably not everyone with video but the capability for voice, video presentation from one or more presenters, static images for everyone, and similar features. </a:t>
            </a:r>
          </a:p>
          <a:p>
            <a:endParaRPr lang="en-US" dirty="0"/>
          </a:p>
          <a:p>
            <a:r>
              <a:rPr lang="en-US" dirty="0"/>
              <a:t>Live Video will also be possible with stations capable of wideband transmissions.</a:t>
            </a:r>
          </a:p>
          <a:p>
            <a:endParaRPr lang="en-US" dirty="0"/>
          </a:p>
          <a:p>
            <a:r>
              <a:rPr lang="en-US" dirty="0"/>
              <a:t>We have received comments during our live presentations regarding the loss of analog experimentation in an all digital design. At our </a:t>
            </a:r>
            <a:r>
              <a:rPr lang="en-US" dirty="0" err="1"/>
              <a:t>Hamcation</a:t>
            </a:r>
            <a:r>
              <a:rPr lang="en-US" dirty="0"/>
              <a:t> workshop we kicked this around a bit and we think we have a Virtual Analog Channel concept that will work for this.</a:t>
            </a:r>
          </a:p>
          <a:p>
            <a:endParaRPr lang="en-US" dirty="0"/>
          </a:p>
        </p:txBody>
      </p:sp>
      <p:sp>
        <p:nvSpPr>
          <p:cNvPr id="4" name="Slide Number Placeholder 3"/>
          <p:cNvSpPr>
            <a:spLocks noGrp="1"/>
          </p:cNvSpPr>
          <p:nvPr>
            <p:ph type="sldNum" sz="quarter" idx="5"/>
          </p:nvPr>
        </p:nvSpPr>
        <p:spPr/>
        <p:txBody>
          <a:bodyPr/>
          <a:lstStyle/>
          <a:p>
            <a:fld id="{80337AB0-435F-46E5-8DDE-6D4653A1339A}" type="slidenum">
              <a:rPr lang="en-US" smtClean="0"/>
              <a:t>16</a:t>
            </a:fld>
            <a:endParaRPr lang="en-US"/>
          </a:p>
        </p:txBody>
      </p:sp>
    </p:spTree>
    <p:extLst>
      <p:ext uri="{BB962C8B-B14F-4D97-AF65-F5344CB8AC3E}">
        <p14:creationId xmlns:p14="http://schemas.microsoft.com/office/powerpoint/2010/main" val="44064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digital downlink we have lots of capacity and we’re not even thinking about analog for that. However, on the uplink we can receive anything. Instead of decoding a digital modulation for forwarded, we can just forward along the raw IQ data streams. Since we have lots of downlink bandwidth – the inefficiency in this is not a problem. </a:t>
            </a:r>
          </a:p>
          <a:p>
            <a:endParaRPr lang="en-US" dirty="0"/>
          </a:p>
          <a:p>
            <a:r>
              <a:rPr lang="en-US" dirty="0"/>
              <a:t>This allows user to experience with any uplink analog signals in an allocated bandwidth and process them from the digital baseband. It’s not much different than passing a sampled piece of spectrum in an SDR. </a:t>
            </a:r>
          </a:p>
          <a:p>
            <a:endParaRPr lang="en-US" dirty="0"/>
          </a:p>
          <a:p>
            <a:r>
              <a:rPr lang="en-US" dirty="0"/>
              <a:t>The capable here could be 16/24 bit A/D with various oversampling. This amounts to on the order of megabit of digital IQ stream. We can also provide a Power Spectral Density stream providing a virtual spectrum analyzer. </a:t>
            </a:r>
          </a:p>
          <a:p>
            <a:endParaRPr lang="en-US" dirty="0"/>
          </a:p>
          <a:p>
            <a:r>
              <a:rPr lang="en-US" dirty="0"/>
              <a:t>The data can be passed in </a:t>
            </a:r>
            <a:r>
              <a:rPr lang="en-US" dirty="0" err="1"/>
              <a:t>realtime</a:t>
            </a:r>
            <a:r>
              <a:rPr lang="en-US" dirty="0"/>
              <a:t> – or stored and relayed at a lower rate. Channel bandwidths would be similar to our standard uplink channels and we would likely provide guard bands on both side to minimize interference. </a:t>
            </a:r>
          </a:p>
          <a:p>
            <a:endParaRPr lang="en-US" dirty="0"/>
          </a:p>
          <a:p>
            <a:r>
              <a:rPr lang="en-US" dirty="0"/>
              <a:t>The Authentication, Authorization, and Allocation protocols would be used to negotiate these channels. Our goal will be to provide this capability in the low cost modem. </a:t>
            </a:r>
          </a:p>
        </p:txBody>
      </p:sp>
      <p:sp>
        <p:nvSpPr>
          <p:cNvPr id="4" name="Slide Number Placeholder 3"/>
          <p:cNvSpPr>
            <a:spLocks noGrp="1"/>
          </p:cNvSpPr>
          <p:nvPr>
            <p:ph type="sldNum" sz="quarter" idx="5"/>
          </p:nvPr>
        </p:nvSpPr>
        <p:spPr/>
        <p:txBody>
          <a:bodyPr/>
          <a:lstStyle/>
          <a:p>
            <a:fld id="{80337AB0-435F-46E5-8DDE-6D4653A1339A}" type="slidenum">
              <a:rPr lang="en-US" smtClean="0"/>
              <a:t>17</a:t>
            </a:fld>
            <a:endParaRPr lang="en-US"/>
          </a:p>
        </p:txBody>
      </p:sp>
    </p:spTree>
    <p:extLst>
      <p:ext uri="{BB962C8B-B14F-4D97-AF65-F5344CB8AC3E}">
        <p14:creationId xmlns:p14="http://schemas.microsoft.com/office/powerpoint/2010/main" val="2968943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we get to Phase II we will be looking at deploying the DMT as a ground based repeater for testing through QO-100. In this configuration the transponder is not in the satellite. The satellite has a bent pipe analog transponder with 2.4 GHz uplink and 10.5 GHz downlink. QO-100 has both narrow 500 kHz band and wide 8 MHz transponders. </a:t>
            </a:r>
          </a:p>
          <a:p>
            <a:endParaRPr lang="en-US" baseline="0" dirty="0"/>
          </a:p>
          <a:p>
            <a:r>
              <a:rPr lang="en-US" baseline="0" dirty="0"/>
              <a:t>Today, hams in Europe and Africa use the narrowband for mostly SSB with transverters. The wideband is used for experimenting with Amateur TV. </a:t>
            </a:r>
          </a:p>
          <a:p>
            <a:endParaRPr lang="en-US" baseline="0" dirty="0"/>
          </a:p>
          <a:p>
            <a:r>
              <a:rPr lang="en-US" baseline="0" dirty="0"/>
              <a:t>In the Ground Based DMT concept, we would deploy the DMT at a large earth station in the coverage area. It would receive the narrowband signals – just like a space based DMT. But the signals will travel both up and down to reach the DMT. We would transfer the usual DVB-S2 downlink by </a:t>
            </a:r>
            <a:r>
              <a:rPr lang="en-US" baseline="0" dirty="0" err="1"/>
              <a:t>uplinking</a:t>
            </a:r>
            <a:r>
              <a:rPr lang="en-US" baseline="0" dirty="0"/>
              <a:t> through the bent pipe transponder. </a:t>
            </a:r>
          </a:p>
          <a:p>
            <a:endParaRPr lang="en-US" baseline="0" dirty="0"/>
          </a:p>
          <a:p>
            <a:r>
              <a:rPr lang="en-US" baseline="0" dirty="0"/>
              <a:t>The users on the ground would see essentially the same operation as the will with a space based DMT except for the doubled delays. The narrow band uplinks could use either transponder. Probably the narrowband transponder for initial tests. </a:t>
            </a:r>
          </a:p>
          <a:p>
            <a:endParaRPr lang="en-US" baseline="0" dirty="0"/>
          </a:p>
          <a:p>
            <a:r>
              <a:rPr lang="en-US" baseline="0" dirty="0"/>
              <a:t>This configuration would provide a real life all-up testbed and demonstration. It wouldn’t have all of the advantages of a DMT in space – primary the hacker resistance. But it can demonstrate most of the other advantages and prove out both the DMT and the modems.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0337AB0-435F-46E5-8DDE-6D4653A1339A}" type="slidenum">
              <a:rPr lang="en-US" smtClean="0"/>
              <a:t>18</a:t>
            </a:fld>
            <a:endParaRPr lang="en-US"/>
          </a:p>
        </p:txBody>
      </p:sp>
    </p:spTree>
    <p:extLst>
      <p:ext uri="{BB962C8B-B14F-4D97-AF65-F5344CB8AC3E}">
        <p14:creationId xmlns:p14="http://schemas.microsoft.com/office/powerpoint/2010/main" val="125641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QO-100 Repeater Based system has a number of advantages. </a:t>
            </a:r>
          </a:p>
          <a:p>
            <a:endParaRPr lang="en-US" dirty="0"/>
          </a:p>
          <a:p>
            <a:r>
              <a:rPr lang="en-US" dirty="0"/>
              <a:t>First, Only the DVB-S2 receiver is required. There is no need for a transceiver or transverter. </a:t>
            </a:r>
          </a:p>
          <a:p>
            <a:endParaRPr lang="en-US" dirty="0"/>
          </a:p>
          <a:p>
            <a:r>
              <a:rPr lang="en-US" dirty="0"/>
              <a:t>Second, the digital transmitter on 2.4GHz can be low power – well under 2W. </a:t>
            </a:r>
          </a:p>
          <a:p>
            <a:endParaRPr lang="en-US" dirty="0"/>
          </a:p>
          <a:p>
            <a:r>
              <a:rPr lang="en-US" dirty="0"/>
              <a:t>All the Voice would be Digital. QO-100 already provides very good SSB because the channels are non-fading. But Digital voice will still be much better than that. </a:t>
            </a:r>
          </a:p>
          <a:p>
            <a:endParaRPr lang="en-US" dirty="0"/>
          </a:p>
          <a:p>
            <a:r>
              <a:rPr lang="en-US" dirty="0"/>
              <a:t>The expensive equipment will only be at the Central Station. These will need larger dish, higher power, and the DMT. But only one or two of these are needed. </a:t>
            </a:r>
          </a:p>
          <a:p>
            <a:endParaRPr lang="en-US" dirty="0"/>
          </a:p>
          <a:p>
            <a:r>
              <a:rPr lang="en-US" dirty="0"/>
              <a:t>All of this can work without impacting any of the analog modes. </a:t>
            </a:r>
          </a:p>
        </p:txBody>
      </p:sp>
      <p:sp>
        <p:nvSpPr>
          <p:cNvPr id="4" name="Slide Number Placeholder 3"/>
          <p:cNvSpPr>
            <a:spLocks noGrp="1"/>
          </p:cNvSpPr>
          <p:nvPr>
            <p:ph type="sldNum" sz="quarter" idx="5"/>
          </p:nvPr>
        </p:nvSpPr>
        <p:spPr/>
        <p:txBody>
          <a:bodyPr/>
          <a:lstStyle/>
          <a:p>
            <a:fld id="{80337AB0-435F-46E5-8DDE-6D4653A1339A}" type="slidenum">
              <a:rPr lang="en-US" smtClean="0"/>
              <a:t>19</a:t>
            </a:fld>
            <a:endParaRPr lang="en-US"/>
          </a:p>
        </p:txBody>
      </p:sp>
    </p:spTree>
    <p:extLst>
      <p:ext uri="{BB962C8B-B14F-4D97-AF65-F5344CB8AC3E}">
        <p14:creationId xmlns:p14="http://schemas.microsoft.com/office/powerpoint/2010/main" val="211645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are we?</a:t>
            </a:r>
          </a:p>
          <a:p>
            <a:r>
              <a:rPr lang="en-US" dirty="0"/>
              <a:t>The Phase 4 Ground or “P4G” began in 2015 started by Michelle Thompson and others. The goal was to develop open source microwave ground equipment for the Phase 4B GEO Satellite. The space based transponder was to be a rideshare payload aboard a US Air Force experimental satellite. The Air Force project was delayed an eventually cancelled. But the Phase 4 Ground work continued. </a:t>
            </a:r>
          </a:p>
          <a:p>
            <a:endParaRPr lang="en-US" dirty="0"/>
          </a:p>
          <a:p>
            <a:r>
              <a:rPr lang="en-US" dirty="0"/>
              <a:t>P4 Ground started as an informal AMSAT NA effort. In 2018, Open Research Institute was founded as a 501c3 non-profit. The P4G project is now hosted by ORI along with Phase 4 Space and other open source projects. P4 Ground has produced a lot useful code and FPGA pieces – all of which are open.</a:t>
            </a:r>
          </a:p>
          <a:p>
            <a:endParaRPr lang="en-US" dirty="0"/>
          </a:p>
          <a:p>
            <a:r>
              <a:rPr lang="en-US" dirty="0"/>
              <a:t>Satellite projects in the United States normally must deal with ITAR, the International Trafficking in Arms Regulations. Phase 4 Ground was organized so that the ground station development activities could remain open and freely available to all from the start and becoming entangled in ITAR. The open concept has been extended to space components. ORI Maintains ITAR and EAR Strategies and Policies to ensure that all work is public and falls under the “Public Domain” carve outs in ITAR. </a:t>
            </a:r>
          </a:p>
        </p:txBody>
      </p:sp>
      <p:sp>
        <p:nvSpPr>
          <p:cNvPr id="4" name="Slide Number Placeholder 3"/>
          <p:cNvSpPr>
            <a:spLocks noGrp="1"/>
          </p:cNvSpPr>
          <p:nvPr>
            <p:ph type="sldNum" sz="quarter" idx="5"/>
          </p:nvPr>
        </p:nvSpPr>
        <p:spPr/>
        <p:txBody>
          <a:bodyPr/>
          <a:lstStyle/>
          <a:p>
            <a:fld id="{80337AB0-435F-46E5-8DDE-6D4653A1339A}" type="slidenum">
              <a:rPr lang="en-US" smtClean="0"/>
              <a:t>2</a:t>
            </a:fld>
            <a:endParaRPr lang="en-US"/>
          </a:p>
        </p:txBody>
      </p:sp>
    </p:spTree>
    <p:extLst>
      <p:ext uri="{BB962C8B-B14F-4D97-AF65-F5344CB8AC3E}">
        <p14:creationId xmlns:p14="http://schemas.microsoft.com/office/powerpoint/2010/main" val="79314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are we using the DVB-S2</a:t>
            </a:r>
          </a:p>
          <a:p>
            <a:endParaRPr lang="en-US" dirty="0"/>
          </a:p>
          <a:p>
            <a:r>
              <a:rPr lang="en-US" dirty="0"/>
              <a:t>First, the DVB Standards are International, Fee and very widely used. The technology is in use in 100’s of millions of receivers. </a:t>
            </a:r>
          </a:p>
          <a:p>
            <a:endParaRPr lang="en-US" dirty="0"/>
          </a:p>
          <a:p>
            <a:r>
              <a:rPr lang="en-US" dirty="0"/>
              <a:t>DVB-S2 is the 2</a:t>
            </a:r>
            <a:r>
              <a:rPr lang="en-US" baseline="30000" dirty="0"/>
              <a:t>nd</a:t>
            </a:r>
            <a:r>
              <a:rPr lang="en-US" dirty="0"/>
              <a:t> generation standard. It’s already gained a lot of acceptance and displaced much of the first generation. </a:t>
            </a:r>
          </a:p>
          <a:p>
            <a:endParaRPr lang="en-US" dirty="0"/>
          </a:p>
          <a:p>
            <a:r>
              <a:rPr lang="en-US" dirty="0"/>
              <a:t>DVB-S2 has a nice Generic Stream Encapsulation for downlink data. We are not using the normal DVB-S2 MPEG Transport Streams. So we build on the standard GSE capabilities. This can range from raw generic streams to IP traffic. </a:t>
            </a:r>
          </a:p>
          <a:p>
            <a:endParaRPr lang="en-US" dirty="0"/>
          </a:p>
          <a:p>
            <a:r>
              <a:rPr lang="en-US" dirty="0"/>
              <a:t>DVB-S2 provides Quasi Error Free (QEF) Downlinks. The errors are so low they can be ignored. The link either work or not. </a:t>
            </a:r>
          </a:p>
          <a:p>
            <a:endParaRPr lang="en-US" dirty="0"/>
          </a:p>
          <a:p>
            <a:r>
              <a:rPr lang="en-US" dirty="0"/>
              <a:t>DVB-S2 has a very flexible variable Coding and Modulation that covers a 20dB range of C/N ratios. </a:t>
            </a:r>
          </a:p>
        </p:txBody>
      </p:sp>
      <p:sp>
        <p:nvSpPr>
          <p:cNvPr id="4" name="Slide Number Placeholder 3"/>
          <p:cNvSpPr>
            <a:spLocks noGrp="1"/>
          </p:cNvSpPr>
          <p:nvPr>
            <p:ph type="sldNum" sz="quarter" idx="5"/>
          </p:nvPr>
        </p:nvSpPr>
        <p:spPr/>
        <p:txBody>
          <a:bodyPr/>
          <a:lstStyle/>
          <a:p>
            <a:fld id="{80337AB0-435F-46E5-8DDE-6D4653A1339A}" type="slidenum">
              <a:rPr lang="en-US" smtClean="0"/>
              <a:t>20</a:t>
            </a:fld>
            <a:endParaRPr lang="en-US"/>
          </a:p>
        </p:txBody>
      </p:sp>
    </p:spTree>
    <p:extLst>
      <p:ext uri="{BB962C8B-B14F-4D97-AF65-F5344CB8AC3E}">
        <p14:creationId xmlns:p14="http://schemas.microsoft.com/office/powerpoint/2010/main" val="2619554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DVB-S2 frames are transmitted continuously at a fixed symbol rate. Standard Television normally uses symbol rates on the order of 30MBaud in traditional 36MHz transponder channels with 40 MHz spacing. We will be using symbol rates up to 8 Mbaud.</a:t>
            </a:r>
          </a:p>
          <a:p>
            <a:endParaRPr lang="en-US" dirty="0"/>
          </a:p>
          <a:p>
            <a:r>
              <a:rPr lang="en-US" dirty="0"/>
              <a:t>With DVB-S2 each frame can have a different modulation and coding for the frame. All stations can receive the preamble and determine the size and coding for the frame, whether or not they have the ability to receive that type of frame. </a:t>
            </a:r>
          </a:p>
          <a:p>
            <a:endParaRPr lang="en-US" dirty="0"/>
          </a:p>
          <a:p>
            <a:r>
              <a:rPr lang="en-US" dirty="0"/>
              <a:t>DVB-S2 support both Linear and Non-Linear Modulations. In addition to traditional QPSK/8PSK, it has modulations of 16APSK/32APSK. </a:t>
            </a:r>
          </a:p>
          <a:p>
            <a:endParaRPr lang="en-US" dirty="0"/>
          </a:p>
          <a:p>
            <a:r>
              <a:rPr lang="en-US" dirty="0"/>
              <a:t>DVB-S2 has additional modulations available with it’s well defined extensions in DVB-S2X. </a:t>
            </a:r>
          </a:p>
          <a:p>
            <a:endParaRPr lang="en-US" dirty="0"/>
          </a:p>
          <a:p>
            <a:r>
              <a:rPr lang="en-US" dirty="0"/>
              <a:t>DVB-S2 has a very powerful Forward Error Correction based on LDPC and BCH codes. </a:t>
            </a:r>
          </a:p>
        </p:txBody>
      </p:sp>
      <p:sp>
        <p:nvSpPr>
          <p:cNvPr id="4" name="Slide Number Placeholder 3"/>
          <p:cNvSpPr>
            <a:spLocks noGrp="1"/>
          </p:cNvSpPr>
          <p:nvPr>
            <p:ph type="sldNum" sz="quarter" idx="10"/>
          </p:nvPr>
        </p:nvSpPr>
        <p:spPr/>
        <p:txBody>
          <a:bodyPr/>
          <a:lstStyle/>
          <a:p>
            <a:fld id="{80337AB0-435F-46E5-8DDE-6D4653A1339A}" type="slidenum">
              <a:rPr lang="en-US" smtClean="0"/>
              <a:t>21</a:t>
            </a:fld>
            <a:endParaRPr lang="en-US"/>
          </a:p>
        </p:txBody>
      </p:sp>
    </p:spTree>
    <p:extLst>
      <p:ext uri="{BB962C8B-B14F-4D97-AF65-F5344CB8AC3E}">
        <p14:creationId xmlns:p14="http://schemas.microsoft.com/office/powerpoint/2010/main" val="390198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DVB-S2 Non-Linear Modulations or constant envelope modulations include QPSK and 8PSK. </a:t>
            </a:r>
          </a:p>
          <a:p>
            <a:endParaRPr lang="en-US" dirty="0"/>
          </a:p>
          <a:p>
            <a:r>
              <a:rPr lang="en-US" dirty="0"/>
              <a:t>These modulations can work well with saturated output stages which have higher DC Power efficiency. This is important when power is limited. </a:t>
            </a:r>
          </a:p>
        </p:txBody>
      </p:sp>
      <p:sp>
        <p:nvSpPr>
          <p:cNvPr id="4" name="Slide Number Placeholder 3"/>
          <p:cNvSpPr>
            <a:spLocks noGrp="1"/>
          </p:cNvSpPr>
          <p:nvPr>
            <p:ph type="sldNum" sz="quarter" idx="5"/>
          </p:nvPr>
        </p:nvSpPr>
        <p:spPr/>
        <p:txBody>
          <a:bodyPr/>
          <a:lstStyle/>
          <a:p>
            <a:fld id="{80337AB0-435F-46E5-8DDE-6D4653A1339A}" type="slidenum">
              <a:rPr lang="en-US" smtClean="0"/>
              <a:t>22</a:t>
            </a:fld>
            <a:endParaRPr lang="en-US"/>
          </a:p>
        </p:txBody>
      </p:sp>
    </p:spTree>
    <p:extLst>
      <p:ext uri="{BB962C8B-B14F-4D97-AF65-F5344CB8AC3E}">
        <p14:creationId xmlns:p14="http://schemas.microsoft.com/office/powerpoint/2010/main" val="3881054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linear modulations can higher bit efficiencies when the transmitters are linear and the C/N’s are high enough. They can allow stations with larger dishes to receive higher data rates. There is a lot of room for research and experimentation in this area where pre-distortion and other techniques can be used to obtain adequate performance from quasi linear transmitters. </a:t>
            </a:r>
          </a:p>
          <a:p>
            <a:endParaRPr lang="en-US" dirty="0"/>
          </a:p>
          <a:p>
            <a:endParaRPr lang="en-US" dirty="0"/>
          </a:p>
        </p:txBody>
      </p:sp>
      <p:sp>
        <p:nvSpPr>
          <p:cNvPr id="4" name="Slide Number Placeholder 3"/>
          <p:cNvSpPr>
            <a:spLocks noGrp="1"/>
          </p:cNvSpPr>
          <p:nvPr>
            <p:ph type="sldNum" sz="quarter" idx="5"/>
          </p:nvPr>
        </p:nvSpPr>
        <p:spPr/>
        <p:txBody>
          <a:bodyPr/>
          <a:lstStyle/>
          <a:p>
            <a:fld id="{80337AB0-435F-46E5-8DDE-6D4653A1339A}" type="slidenum">
              <a:rPr lang="en-US" smtClean="0"/>
              <a:t>23</a:t>
            </a:fld>
            <a:endParaRPr lang="en-US"/>
          </a:p>
        </p:txBody>
      </p:sp>
    </p:spTree>
    <p:extLst>
      <p:ext uri="{BB962C8B-B14F-4D97-AF65-F5344CB8AC3E}">
        <p14:creationId xmlns:p14="http://schemas.microsoft.com/office/powerpoint/2010/main" val="1664424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DVB-S2 achieves performance very close to the limits of information theory. On this chart the theoretical Shannon Limits for various modulations in an AWGN channel shown by the dotted lines. The performance of DVB-S2 are shown by the solid lines close to the limits. DVB-S is shown for reference. Performance is around ½ dB from the theoretical limits. </a:t>
            </a:r>
          </a:p>
          <a:p>
            <a:endParaRPr lang="en-US" dirty="0"/>
          </a:p>
          <a:p>
            <a:r>
              <a:rPr lang="en-US" dirty="0"/>
              <a:t>The main takeaway from this is that it doesn’t get significantly better than this. </a:t>
            </a:r>
          </a:p>
          <a:p>
            <a:endParaRPr lang="en-US" dirty="0"/>
          </a:p>
          <a:p>
            <a:endParaRPr lang="en-US" dirty="0"/>
          </a:p>
        </p:txBody>
      </p:sp>
      <p:sp>
        <p:nvSpPr>
          <p:cNvPr id="4" name="Slide Number Placeholder 3"/>
          <p:cNvSpPr>
            <a:spLocks noGrp="1"/>
          </p:cNvSpPr>
          <p:nvPr>
            <p:ph type="sldNum" sz="quarter" idx="5"/>
          </p:nvPr>
        </p:nvSpPr>
        <p:spPr/>
        <p:txBody>
          <a:bodyPr/>
          <a:lstStyle/>
          <a:p>
            <a:fld id="{80337AB0-435F-46E5-8DDE-6D4653A1339A}" type="slidenum">
              <a:rPr lang="en-US" smtClean="0"/>
              <a:t>24</a:t>
            </a:fld>
            <a:endParaRPr lang="en-US"/>
          </a:p>
        </p:txBody>
      </p:sp>
    </p:spTree>
    <p:extLst>
      <p:ext uri="{BB962C8B-B14F-4D97-AF65-F5344CB8AC3E}">
        <p14:creationId xmlns:p14="http://schemas.microsoft.com/office/powerpoint/2010/main" val="2376427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performance is tabulated in this chart. This can be found in the DVB-S2 specs and guidelines. </a:t>
            </a:r>
          </a:p>
        </p:txBody>
      </p:sp>
      <p:sp>
        <p:nvSpPr>
          <p:cNvPr id="4" name="Slide Number Placeholder 3"/>
          <p:cNvSpPr>
            <a:spLocks noGrp="1"/>
          </p:cNvSpPr>
          <p:nvPr>
            <p:ph type="sldNum" sz="quarter" idx="5"/>
          </p:nvPr>
        </p:nvSpPr>
        <p:spPr/>
        <p:txBody>
          <a:bodyPr/>
          <a:lstStyle/>
          <a:p>
            <a:fld id="{80337AB0-435F-46E5-8DDE-6D4653A1339A}" type="slidenum">
              <a:rPr lang="en-US" smtClean="0"/>
              <a:t>25</a:t>
            </a:fld>
            <a:endParaRPr lang="en-US"/>
          </a:p>
        </p:txBody>
      </p:sp>
    </p:spTree>
    <p:extLst>
      <p:ext uri="{BB962C8B-B14F-4D97-AF65-F5344CB8AC3E}">
        <p14:creationId xmlns:p14="http://schemas.microsoft.com/office/powerpoint/2010/main" val="299025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performance, the Es/No required for various frame error rates are very sharp curves. There is only about 1dB between Quasi Error Free and 5% to 10% frame errors. So it either works or not in AWGN channels. </a:t>
            </a:r>
          </a:p>
          <a:p>
            <a:endParaRPr lang="en-US" dirty="0"/>
          </a:p>
          <a:p>
            <a:endParaRPr lang="en-US" dirty="0"/>
          </a:p>
        </p:txBody>
      </p:sp>
      <p:sp>
        <p:nvSpPr>
          <p:cNvPr id="4" name="Slide Number Placeholder 3"/>
          <p:cNvSpPr>
            <a:spLocks noGrp="1"/>
          </p:cNvSpPr>
          <p:nvPr>
            <p:ph type="sldNum" sz="quarter" idx="5"/>
          </p:nvPr>
        </p:nvSpPr>
        <p:spPr/>
        <p:txBody>
          <a:bodyPr/>
          <a:lstStyle/>
          <a:p>
            <a:fld id="{80337AB0-435F-46E5-8DDE-6D4653A1339A}" type="slidenum">
              <a:rPr lang="en-US" smtClean="0"/>
              <a:t>26</a:t>
            </a:fld>
            <a:endParaRPr lang="en-US"/>
          </a:p>
        </p:txBody>
      </p:sp>
    </p:spTree>
    <p:extLst>
      <p:ext uri="{BB962C8B-B14F-4D97-AF65-F5344CB8AC3E}">
        <p14:creationId xmlns:p14="http://schemas.microsoft.com/office/powerpoint/2010/main" val="2921099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Summarizing Our DVB-S2 Downlinks:</a:t>
            </a:r>
          </a:p>
          <a:p>
            <a:r>
              <a:rPr lang="en-US" dirty="0"/>
              <a:t>They will typically be 10 GHz – although in some cases they could be 24GHz. </a:t>
            </a:r>
          </a:p>
          <a:p>
            <a:r>
              <a:rPr lang="en-US" dirty="0"/>
              <a:t>They are Single Carrier – originated in the transmitter – Not Multiple carriers in a bent pipe bandwidth. </a:t>
            </a:r>
          </a:p>
          <a:p>
            <a:r>
              <a:rPr lang="en-US" dirty="0"/>
              <a:t>Saturated Final Amplifiers can be used to maximize the DC Efficiency. </a:t>
            </a:r>
          </a:p>
          <a:p>
            <a:r>
              <a:rPr lang="en-US" dirty="0"/>
              <a:t>They will support up to 8 Mbaud with a low on the order of 80kilobaud</a:t>
            </a:r>
          </a:p>
          <a:p>
            <a:r>
              <a:rPr lang="en-US" dirty="0"/>
              <a:t>The most common modulation will be QPSK/8PSK with APSK with linear power amplifiers. </a:t>
            </a:r>
          </a:p>
          <a:p>
            <a:r>
              <a:rPr lang="en-US" dirty="0"/>
              <a:t>All stations synchronize the downlink and follow frame by frame. </a:t>
            </a:r>
          </a:p>
          <a:p>
            <a:r>
              <a:rPr lang="en-US" dirty="0"/>
              <a:t>Stations decode the streams they want and are capable of receiving (based on C/N). </a:t>
            </a:r>
          </a:p>
        </p:txBody>
      </p:sp>
      <p:sp>
        <p:nvSpPr>
          <p:cNvPr id="4" name="Slide Number Placeholder 3"/>
          <p:cNvSpPr>
            <a:spLocks noGrp="1"/>
          </p:cNvSpPr>
          <p:nvPr>
            <p:ph type="sldNum" sz="quarter" idx="5"/>
          </p:nvPr>
        </p:nvSpPr>
        <p:spPr/>
        <p:txBody>
          <a:bodyPr/>
          <a:lstStyle/>
          <a:p>
            <a:fld id="{80337AB0-435F-46E5-8DDE-6D4653A1339A}" type="slidenum">
              <a:rPr lang="en-US" smtClean="0"/>
              <a:t>27</a:t>
            </a:fld>
            <a:endParaRPr lang="en-US"/>
          </a:p>
        </p:txBody>
      </p:sp>
    </p:spTree>
    <p:extLst>
      <p:ext uri="{BB962C8B-B14F-4D97-AF65-F5344CB8AC3E}">
        <p14:creationId xmlns:p14="http://schemas.microsoft.com/office/powerpoint/2010/main" val="218999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337AB0-435F-46E5-8DDE-6D4653A1339A}" type="slidenum">
              <a:rPr lang="en-US" smtClean="0"/>
              <a:t>28</a:t>
            </a:fld>
            <a:endParaRPr lang="en-US"/>
          </a:p>
        </p:txBody>
      </p:sp>
    </p:spTree>
    <p:extLst>
      <p:ext uri="{BB962C8B-B14F-4D97-AF65-F5344CB8AC3E}">
        <p14:creationId xmlns:p14="http://schemas.microsoft.com/office/powerpoint/2010/main" val="2313465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337AB0-435F-46E5-8DDE-6D4653A1339A}" type="slidenum">
              <a:rPr lang="en-US" smtClean="0"/>
              <a:t>31</a:t>
            </a:fld>
            <a:endParaRPr lang="en-US"/>
          </a:p>
        </p:txBody>
      </p:sp>
    </p:spTree>
    <p:extLst>
      <p:ext uri="{BB962C8B-B14F-4D97-AF65-F5344CB8AC3E}">
        <p14:creationId xmlns:p14="http://schemas.microsoft.com/office/powerpoint/2010/main" val="323803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P4XT is our transponder project. P4 or Phase 4 refers to GEO satellites. X indicates it applies to any future GEO satellite – not a particular satellite. </a:t>
            </a:r>
          </a:p>
          <a:p>
            <a:endParaRPr lang="en-US" dirty="0"/>
          </a:p>
          <a:p>
            <a:r>
              <a:rPr lang="en-US" dirty="0"/>
              <a:t>The project goals are to deliver a Digital Multiplexed Transponder which we call  – P4XDMT. It will also project a companion modem for use in low cost earth stations. </a:t>
            </a:r>
          </a:p>
          <a:p>
            <a:endParaRPr lang="en-US" dirty="0"/>
          </a:p>
          <a:p>
            <a:r>
              <a:rPr lang="en-US" dirty="0"/>
              <a:t>P4XT is now a format ORI R&amp;D Project. The project is based on the idea that major engineering projects can be accomplished with volunteer engineers who are leveraged by funding for the Tools, Equipment, and Hardware needed to accomplish a complex FPGA based project. The project funding levels are $50K for Phase I that is already committed. Phase II is expected to required $500K and fundraising is already underway. These budgets fund tools, equipment, and hardware – not engineering labor. The engineering labor efforts would require millions of dollars in traditional commercial or military settings. </a:t>
            </a:r>
          </a:p>
          <a:p>
            <a:endParaRPr lang="en-US" dirty="0"/>
          </a:p>
          <a:p>
            <a:r>
              <a:rPr lang="en-US" dirty="0"/>
              <a:t>Volunteer Engineering Resources come from the Global Amateur Radio Community and the global Open Source Satellite Community as well as other open source communities. </a:t>
            </a:r>
          </a:p>
        </p:txBody>
      </p:sp>
      <p:sp>
        <p:nvSpPr>
          <p:cNvPr id="4" name="Slide Number Placeholder 3"/>
          <p:cNvSpPr>
            <a:spLocks noGrp="1"/>
          </p:cNvSpPr>
          <p:nvPr>
            <p:ph type="sldNum" sz="quarter" idx="5"/>
          </p:nvPr>
        </p:nvSpPr>
        <p:spPr/>
        <p:txBody>
          <a:bodyPr/>
          <a:lstStyle/>
          <a:p>
            <a:fld id="{80337AB0-435F-46E5-8DDE-6D4653A1339A}" type="slidenum">
              <a:rPr lang="en-US" smtClean="0"/>
              <a:t>3</a:t>
            </a:fld>
            <a:endParaRPr lang="en-US"/>
          </a:p>
        </p:txBody>
      </p:sp>
    </p:spTree>
    <p:extLst>
      <p:ext uri="{BB962C8B-B14F-4D97-AF65-F5344CB8AC3E}">
        <p14:creationId xmlns:p14="http://schemas.microsoft.com/office/powerpoint/2010/main" val="225321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mn-lt"/>
                <a:ea typeface="+mn-ea"/>
                <a:cs typeface="+mn-cs"/>
              </a:rPr>
              <a:t>Processing System</a:t>
            </a:r>
          </a:p>
          <a:p>
            <a:pPr marL="514350" marR="0" lvl="1"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PMU (Platform Management Unit)</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Triple Redundant </a:t>
            </a:r>
            <a:r>
              <a:rPr kumimoji="0" lang="en-US" sz="1400" b="0" i="0" u="none" strike="noStrike" kern="1200" cap="none" spc="0" normalizeH="0" baseline="0" noProof="0" dirty="0" err="1">
                <a:ln>
                  <a:noFill/>
                </a:ln>
                <a:solidFill>
                  <a:prstClr val="black"/>
                </a:solidFill>
                <a:effectLst/>
                <a:uLnTx/>
                <a:uFillTx/>
                <a:latin typeface="+mn-lt"/>
                <a:ea typeface="+mn-ea"/>
                <a:cs typeface="+mn-cs"/>
              </a:rPr>
              <a:t>Microblaze</a:t>
            </a:r>
            <a:r>
              <a:rPr kumimoji="0" lang="en-US" sz="1400" b="0" i="0" u="none" strike="noStrike" kern="1200" cap="none" spc="0" normalizeH="0" baseline="0" noProof="0" dirty="0">
                <a:ln>
                  <a:noFill/>
                </a:ln>
                <a:solidFill>
                  <a:prstClr val="black"/>
                </a:solidFill>
                <a:effectLst/>
                <a:uLnTx/>
                <a:uFillTx/>
                <a:latin typeface="+mn-lt"/>
                <a:ea typeface="+mn-ea"/>
                <a:cs typeface="+mn-cs"/>
              </a:rPr>
              <a:t> (User Programmable)</a:t>
            </a:r>
          </a:p>
          <a:p>
            <a:pPr marL="514350" marR="0" lvl="1"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CSU (Configuration and Security Unit)</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Triple Redundant </a:t>
            </a:r>
            <a:r>
              <a:rPr kumimoji="0" lang="en-US" sz="1400" b="0" i="0" u="none" strike="noStrike" kern="1200" cap="none" spc="0" normalizeH="0" baseline="0" noProof="0" dirty="0" err="1">
                <a:ln>
                  <a:noFill/>
                </a:ln>
                <a:solidFill>
                  <a:prstClr val="black"/>
                </a:solidFill>
                <a:effectLst/>
                <a:uLnTx/>
                <a:uFillTx/>
                <a:latin typeface="+mn-lt"/>
                <a:ea typeface="+mn-ea"/>
                <a:cs typeface="+mn-cs"/>
              </a:rPr>
              <a:t>Microblaze</a:t>
            </a:r>
            <a:r>
              <a:rPr kumimoji="0" lang="en-US" sz="1400" b="0" i="0" u="none" strike="noStrike" kern="1200" cap="none" spc="0" normalizeH="0" baseline="0" noProof="0" dirty="0">
                <a:ln>
                  <a:noFill/>
                </a:ln>
                <a:solidFill>
                  <a:prstClr val="black"/>
                </a:solidFill>
                <a:effectLst/>
                <a:uLnTx/>
                <a:uFillTx/>
                <a:latin typeface="+mn-lt"/>
                <a:ea typeface="+mn-ea"/>
                <a:cs typeface="+mn-cs"/>
              </a:rPr>
              <a:t> (Not user accessible)</a:t>
            </a:r>
          </a:p>
          <a:p>
            <a:pPr marL="514350" marR="0" lvl="1"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RPU (Dual Lockstep Cortex R5)</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Dual Cortex R5 w/Vector FPU</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Lockstep Capable</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128KB TCM w/ECC/32KB I-Cache w/ECC /32KB D-Cache w/ECC Each</a:t>
            </a:r>
          </a:p>
          <a:p>
            <a:pPr marL="514350" marR="0" lvl="1"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APU (Application Processing Unit) </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Dual or Quad Core A53 with NEON and FPU</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128KB TCM (Tightly Coupled Memory w/ECC </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32KB I-Cache/32KB D-Cache</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Vector Floating Point</a:t>
            </a:r>
          </a:p>
          <a:p>
            <a:pPr marL="514350" marR="0" lvl="1"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Memory </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256KB OCM (On-chip Memory) with ECC</a:t>
            </a:r>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External LPDDR4/3 32/64 bit wit ECC</a:t>
            </a:r>
          </a:p>
          <a:p>
            <a:pPr marL="514350" marR="0" lvl="1"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GPU (ARM Mail) </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mn-lt"/>
                <a:ea typeface="+mn-ea"/>
                <a:cs typeface="+mn-cs"/>
              </a:rPr>
              <a:t>Programmable Logic</a:t>
            </a:r>
          </a:p>
          <a:p>
            <a:pPr marL="514350" marR="0" lvl="1"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489K Logic Cells/429K Flipflops, 1,973 DSP Slices,25Mb RAM</a:t>
            </a:r>
          </a:p>
          <a:p>
            <a:endParaRPr lang="en-US" dirty="0"/>
          </a:p>
        </p:txBody>
      </p:sp>
      <p:sp>
        <p:nvSpPr>
          <p:cNvPr id="4" name="Slide Number Placeholder 3"/>
          <p:cNvSpPr>
            <a:spLocks noGrp="1"/>
          </p:cNvSpPr>
          <p:nvPr>
            <p:ph type="sldNum" sz="quarter" idx="5"/>
          </p:nvPr>
        </p:nvSpPr>
        <p:spPr/>
        <p:txBody>
          <a:bodyPr/>
          <a:lstStyle/>
          <a:p>
            <a:fld id="{80337AB0-435F-46E5-8DDE-6D4653A1339A}" type="slidenum">
              <a:rPr lang="en-US" smtClean="0"/>
              <a:t>39</a:t>
            </a:fld>
            <a:endParaRPr lang="en-US"/>
          </a:p>
        </p:txBody>
      </p:sp>
    </p:spTree>
    <p:extLst>
      <p:ext uri="{BB962C8B-B14F-4D97-AF65-F5344CB8AC3E}">
        <p14:creationId xmlns:p14="http://schemas.microsoft.com/office/powerpoint/2010/main" val="1792331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a:t>
            </a:r>
            <a:r>
              <a:rPr lang="en-US" dirty="0" err="1"/>
              <a:t>eXensible</a:t>
            </a:r>
            <a:r>
              <a:rPr lang="en-US" dirty="0"/>
              <a:t> Interface – High Speed DMA Based Read and Write between SoC and FPGA Fabric</a:t>
            </a:r>
          </a:p>
        </p:txBody>
      </p:sp>
      <p:sp>
        <p:nvSpPr>
          <p:cNvPr id="4" name="Slide Number Placeholder 3"/>
          <p:cNvSpPr>
            <a:spLocks noGrp="1"/>
          </p:cNvSpPr>
          <p:nvPr>
            <p:ph type="sldNum" sz="quarter" idx="5"/>
          </p:nvPr>
        </p:nvSpPr>
        <p:spPr/>
        <p:txBody>
          <a:bodyPr/>
          <a:lstStyle/>
          <a:p>
            <a:fld id="{80337AB0-435F-46E5-8DDE-6D4653A1339A}" type="slidenum">
              <a:rPr lang="en-US" smtClean="0"/>
              <a:t>44</a:t>
            </a:fld>
            <a:endParaRPr lang="en-US"/>
          </a:p>
        </p:txBody>
      </p:sp>
    </p:spTree>
    <p:extLst>
      <p:ext uri="{BB962C8B-B14F-4D97-AF65-F5344CB8AC3E}">
        <p14:creationId xmlns:p14="http://schemas.microsoft.com/office/powerpoint/2010/main" val="550263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4 GTR Transceivers of the PS can be connected to any combination of the 14 lanes from the IOP or SIOU. </a:t>
            </a:r>
          </a:p>
        </p:txBody>
      </p:sp>
      <p:sp>
        <p:nvSpPr>
          <p:cNvPr id="4" name="Slide Number Placeholder 3"/>
          <p:cNvSpPr>
            <a:spLocks noGrp="1"/>
          </p:cNvSpPr>
          <p:nvPr>
            <p:ph type="sldNum" sz="quarter" idx="5"/>
          </p:nvPr>
        </p:nvSpPr>
        <p:spPr/>
        <p:txBody>
          <a:bodyPr/>
          <a:lstStyle/>
          <a:p>
            <a:fld id="{80337AB0-435F-46E5-8DDE-6D4653A1339A}" type="slidenum">
              <a:rPr lang="en-US" smtClean="0"/>
              <a:t>46</a:t>
            </a:fld>
            <a:endParaRPr lang="en-US"/>
          </a:p>
        </p:txBody>
      </p:sp>
    </p:spTree>
    <p:extLst>
      <p:ext uri="{BB962C8B-B14F-4D97-AF65-F5344CB8AC3E}">
        <p14:creationId xmlns:p14="http://schemas.microsoft.com/office/powerpoint/2010/main" val="2462504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337AB0-435F-46E5-8DDE-6D4653A1339A}" type="slidenum">
              <a:rPr lang="en-US" smtClean="0"/>
              <a:t>48</a:t>
            </a:fld>
            <a:endParaRPr lang="en-US"/>
          </a:p>
        </p:txBody>
      </p:sp>
    </p:spTree>
    <p:extLst>
      <p:ext uri="{BB962C8B-B14F-4D97-AF65-F5344CB8AC3E}">
        <p14:creationId xmlns:p14="http://schemas.microsoft.com/office/powerpoint/2010/main" val="140707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337AB0-435F-46E5-8DDE-6D4653A1339A}" type="slidenum">
              <a:rPr lang="en-US" smtClean="0"/>
              <a:t>57</a:t>
            </a:fld>
            <a:endParaRPr lang="en-US"/>
          </a:p>
        </p:txBody>
      </p:sp>
    </p:spTree>
    <p:extLst>
      <p:ext uri="{BB962C8B-B14F-4D97-AF65-F5344CB8AC3E}">
        <p14:creationId xmlns:p14="http://schemas.microsoft.com/office/powerpoint/2010/main" val="40520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project goals are two parts. The first is to produce the transponder design. This is </a:t>
            </a:r>
            <a:r>
              <a:rPr lang="en-US" dirty="0" err="1"/>
              <a:t>ann</a:t>
            </a:r>
            <a:r>
              <a:rPr lang="en-US" dirty="0"/>
              <a:t> digital design to IF. Analog is used only in final conversions to and from microwave RF.  The design is mostly software and FPGA code. FPGA code is Verilog or VHDL and timing specifications. These are glued to standard FPGA building blocks like FIFO memories. All this open source that will be fully verified and validated. The goal is to have the pieces needed to support a specific mission and they will all be demonstrated on suitable hardware. Specific projects will only need to adapt to their specific mission requirements. </a:t>
            </a:r>
          </a:p>
          <a:p>
            <a:endParaRPr lang="en-US" dirty="0"/>
          </a:p>
          <a:p>
            <a:r>
              <a:rPr lang="en-US" dirty="0"/>
              <a:t>A GEO based comm system requires earth stations. The goal of this project is to serve the broad amateur community. This requires a low cost easy to install earth station. The heart of that station is the low-cost modem. This will have full high-performance DVB-S2 receiver for the downlink and a GPS Derived Station Clock. It will operate standalone without requiring a separate PC. The inputs and outputs will be L-Band and suitable for use with low-cost LNB’s and BUC’s. The cost target is less than US$250</a:t>
            </a:r>
          </a:p>
        </p:txBody>
      </p:sp>
      <p:sp>
        <p:nvSpPr>
          <p:cNvPr id="4" name="Slide Number Placeholder 3"/>
          <p:cNvSpPr>
            <a:spLocks noGrp="1"/>
          </p:cNvSpPr>
          <p:nvPr>
            <p:ph type="sldNum" sz="quarter" idx="5"/>
          </p:nvPr>
        </p:nvSpPr>
        <p:spPr/>
        <p:txBody>
          <a:bodyPr/>
          <a:lstStyle/>
          <a:p>
            <a:fld id="{80337AB0-435F-46E5-8DDE-6D4653A1339A}" type="slidenum">
              <a:rPr lang="en-US" smtClean="0"/>
              <a:t>4</a:t>
            </a:fld>
            <a:endParaRPr lang="en-US"/>
          </a:p>
        </p:txBody>
      </p:sp>
    </p:spTree>
    <p:extLst>
      <p:ext uri="{BB962C8B-B14F-4D97-AF65-F5344CB8AC3E}">
        <p14:creationId xmlns:p14="http://schemas.microsoft.com/office/powerpoint/2010/main" val="2544542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are we doing this?</a:t>
            </a:r>
          </a:p>
          <a:p>
            <a:r>
              <a:rPr lang="en-US" dirty="0"/>
              <a:t>First, there is no ready to Fly GEO Transponder Payload. If we had an opportunity for a rideshare this year – we have nothing ready to fly – nothing even close. </a:t>
            </a:r>
          </a:p>
          <a:p>
            <a:r>
              <a:rPr lang="en-US" dirty="0"/>
              <a:t>Analog Bent Pipe Transponders have shortcomings. These include inefficient use of bandwidth, vulnerability to hi-jacking, and many interference issues associated with sharing. These can all be eliminated with an all digital design. </a:t>
            </a:r>
          </a:p>
          <a:p>
            <a:r>
              <a:rPr lang="en-US" dirty="0"/>
              <a:t>The amateur Radio Satellite community has no reliable EMCOMM capability. A GEO with 24/7 accessible can change that. </a:t>
            </a:r>
          </a:p>
          <a:p>
            <a:r>
              <a:rPr lang="en-US" dirty="0"/>
              <a:t>Paper Designs and GNU Radio Demos and are very valuable pieces. But they are not enough. To have a realistic shot at a GEO launch opportunity demonstration of real capability is required. </a:t>
            </a:r>
          </a:p>
          <a:p>
            <a:r>
              <a:rPr lang="en-US" dirty="0"/>
              <a:t>The Radio Arts are now more than 95% digital. The advantages are just too great. There are huge education opportunities associated with digital comms. </a:t>
            </a:r>
          </a:p>
        </p:txBody>
      </p:sp>
      <p:sp>
        <p:nvSpPr>
          <p:cNvPr id="4" name="Slide Number Placeholder 3"/>
          <p:cNvSpPr>
            <a:spLocks noGrp="1"/>
          </p:cNvSpPr>
          <p:nvPr>
            <p:ph type="sldNum" sz="quarter" idx="5"/>
          </p:nvPr>
        </p:nvSpPr>
        <p:spPr/>
        <p:txBody>
          <a:bodyPr/>
          <a:lstStyle/>
          <a:p>
            <a:fld id="{80337AB0-435F-46E5-8DDE-6D4653A1339A}" type="slidenum">
              <a:rPr lang="en-US" smtClean="0"/>
              <a:t>5</a:t>
            </a:fld>
            <a:endParaRPr lang="en-US"/>
          </a:p>
        </p:txBody>
      </p:sp>
    </p:spTree>
    <p:extLst>
      <p:ext uri="{BB962C8B-B14F-4D97-AF65-F5344CB8AC3E}">
        <p14:creationId xmlns:p14="http://schemas.microsoft.com/office/powerpoint/2010/main" val="1100648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will we do with this DMT. </a:t>
            </a:r>
          </a:p>
          <a:p>
            <a:r>
              <a:rPr lang="en-US" dirty="0"/>
              <a:t>In Space, our primary use case is the digital repeater. This will provide a comm capability for hundreds and thousands of Ham users. The first of these repeater is most likely to be a rideshare on some GEO mission.</a:t>
            </a:r>
          </a:p>
          <a:p>
            <a:r>
              <a:rPr lang="en-US" dirty="0"/>
              <a:t>The DMT can be a payload for a dedicated 6U GEO </a:t>
            </a:r>
            <a:r>
              <a:rPr lang="en-US" dirty="0" err="1"/>
              <a:t>Cubesat</a:t>
            </a:r>
            <a:r>
              <a:rPr lang="en-US" dirty="0"/>
              <a:t>. Designs for this are being explored in P4 Space. </a:t>
            </a:r>
          </a:p>
          <a:p>
            <a:r>
              <a:rPr lang="en-US" dirty="0"/>
              <a:t>The DMT could also be a suitable payload for ARIXX/GATEWAY missions. It could provide video and data downlinks and support ARISS style school contacts. It might also serve as data relay for Lunar Missions. </a:t>
            </a:r>
          </a:p>
          <a:p>
            <a:r>
              <a:rPr lang="en-US" dirty="0"/>
              <a:t>The DMT might be suitable for ARISS/ISS missions – perhaps as demos for future Gateway capabilities. </a:t>
            </a:r>
          </a:p>
          <a:p>
            <a:r>
              <a:rPr lang="en-US" dirty="0"/>
              <a:t>Finally, the DMT can be the COMM payload for various LEO missions, typically 3U and up – but possibly even 1U’s under suitable conditions. </a:t>
            </a:r>
          </a:p>
          <a:p>
            <a:r>
              <a:rPr lang="en-US" dirty="0"/>
              <a:t>On the ground, we would like to demonstrate the complete DMT system running through the space segments of QO-100. As we’ll discuss later, the DMT would be on the ground. There would be two hops through the satellite doubling delays and doubling paths. But the full hardware and software would be demonstrable – both the DMT and the Modems. These could even become a permanent feature of QO-100 if its operator so chose. </a:t>
            </a:r>
          </a:p>
          <a:p>
            <a:r>
              <a:rPr lang="en-US" dirty="0"/>
              <a:t>The DMT will also be suitable for use as an astronomical receiver. This is of interest to the Deep Space Exploration Society for use with its 18M Dish. It could also be used for two-way comms through the 18M Dish providing an all amateur capability. </a:t>
            </a:r>
          </a:p>
          <a:p>
            <a:r>
              <a:rPr lang="en-US" dirty="0"/>
              <a:t>Finally, there are many other possible uses where high data rates are required.  </a:t>
            </a:r>
          </a:p>
        </p:txBody>
      </p:sp>
      <p:sp>
        <p:nvSpPr>
          <p:cNvPr id="4" name="Slide Number Placeholder 3"/>
          <p:cNvSpPr>
            <a:spLocks noGrp="1"/>
          </p:cNvSpPr>
          <p:nvPr>
            <p:ph type="sldNum" sz="quarter" idx="5"/>
          </p:nvPr>
        </p:nvSpPr>
        <p:spPr/>
        <p:txBody>
          <a:bodyPr/>
          <a:lstStyle/>
          <a:p>
            <a:fld id="{80337AB0-435F-46E5-8DDE-6D4653A1339A}" type="slidenum">
              <a:rPr lang="en-US" smtClean="0"/>
              <a:t>6</a:t>
            </a:fld>
            <a:endParaRPr lang="en-US"/>
          </a:p>
        </p:txBody>
      </p:sp>
    </p:spTree>
    <p:extLst>
      <p:ext uri="{BB962C8B-B14F-4D97-AF65-F5344CB8AC3E}">
        <p14:creationId xmlns:p14="http://schemas.microsoft.com/office/powerpoint/2010/main" val="417176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overall project is organized into three Phases. These are traditional Military/Government Phase definitions. </a:t>
            </a:r>
          </a:p>
          <a:p>
            <a:r>
              <a:rPr lang="en-US" dirty="0"/>
              <a:t>Phase I is our feasibility demonstration. We will be fully functional hardware, RTL and Software including the fully functional DVB-S2 transmitter chain. This will give us a change to prove out remote development tool chains and frameworks for verification and validation that we can use through the full project. During Phase I we will also produce the complete definition for Phase II. </a:t>
            </a:r>
          </a:p>
          <a:p>
            <a:r>
              <a:rPr lang="en-US" dirty="0"/>
              <a:t>Phase II will essentially expand the Phase I effort to complete the entire package. This will add the multi-channel receivers, Wideband and Narrowband Multiplexers, AAA protocols and other stuff. Toward the latter stages of Phase II we expect to deploy the Ground Based Repeater configuration for QO-100. This will provide an all-up test of the DMT and ground equipment. </a:t>
            </a:r>
          </a:p>
          <a:p>
            <a:r>
              <a:rPr lang="en-US" dirty="0"/>
              <a:t>Phase III will involve the actual Space Deployments. They could be ARISS or a Phase 4 Space 6U or other projects. Phase III’s will be able to incorporate any or all the Phase II pieces. They could make use of the hardware demonstration platforms as is or further adapt them to a specific mission. </a:t>
            </a:r>
          </a:p>
        </p:txBody>
      </p:sp>
      <p:sp>
        <p:nvSpPr>
          <p:cNvPr id="4" name="Slide Number Placeholder 3"/>
          <p:cNvSpPr>
            <a:spLocks noGrp="1"/>
          </p:cNvSpPr>
          <p:nvPr>
            <p:ph type="sldNum" sz="quarter" idx="5"/>
          </p:nvPr>
        </p:nvSpPr>
        <p:spPr/>
        <p:txBody>
          <a:bodyPr/>
          <a:lstStyle/>
          <a:p>
            <a:fld id="{80337AB0-435F-46E5-8DDE-6D4653A1339A}" type="slidenum">
              <a:rPr lang="en-US" smtClean="0"/>
              <a:t>7</a:t>
            </a:fld>
            <a:endParaRPr lang="en-US"/>
          </a:p>
        </p:txBody>
      </p:sp>
    </p:spTree>
    <p:extLst>
      <p:ext uri="{BB962C8B-B14F-4D97-AF65-F5344CB8AC3E}">
        <p14:creationId xmlns:p14="http://schemas.microsoft.com/office/powerpoint/2010/main" val="1384347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on this call are already familiar with GEO. Not everyone has a good feel for the different between GEO and LEO satellites. Graphics are not usually to scale. This slide show the actual scale. LEO satellites and Polar Orbit satellites are very close to the globe. The GEO’s are 36 kilometers away. The moon is 4 feet to the right. From GEO, the earth is only about 17.5 degrees in the field of view. </a:t>
            </a:r>
          </a:p>
        </p:txBody>
      </p:sp>
      <p:sp>
        <p:nvSpPr>
          <p:cNvPr id="4" name="Slide Number Placeholder 3"/>
          <p:cNvSpPr>
            <a:spLocks noGrp="1"/>
          </p:cNvSpPr>
          <p:nvPr>
            <p:ph type="sldNum" sz="quarter" idx="5"/>
          </p:nvPr>
        </p:nvSpPr>
        <p:spPr/>
        <p:txBody>
          <a:bodyPr/>
          <a:lstStyle/>
          <a:p>
            <a:fld id="{80337AB0-435F-46E5-8DDE-6D4653A1339A}" type="slidenum">
              <a:rPr lang="en-US" smtClean="0"/>
              <a:t>8</a:t>
            </a:fld>
            <a:endParaRPr lang="en-US"/>
          </a:p>
        </p:txBody>
      </p:sp>
    </p:spTree>
    <p:extLst>
      <p:ext uri="{BB962C8B-B14F-4D97-AF65-F5344CB8AC3E}">
        <p14:creationId xmlns:p14="http://schemas.microsoft.com/office/powerpoint/2010/main" val="3460010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GEO, the earth looks like this compared to the moon. </a:t>
            </a:r>
          </a:p>
        </p:txBody>
      </p:sp>
      <p:sp>
        <p:nvSpPr>
          <p:cNvPr id="4" name="Slide Number Placeholder 3"/>
          <p:cNvSpPr>
            <a:spLocks noGrp="1"/>
          </p:cNvSpPr>
          <p:nvPr>
            <p:ph type="sldNum" sz="quarter" idx="5"/>
          </p:nvPr>
        </p:nvSpPr>
        <p:spPr/>
        <p:txBody>
          <a:bodyPr/>
          <a:lstStyle/>
          <a:p>
            <a:fld id="{80337AB0-435F-46E5-8DDE-6D4653A1339A}" type="slidenum">
              <a:rPr lang="en-US" smtClean="0"/>
              <a:t>9</a:t>
            </a:fld>
            <a:endParaRPr lang="en-US"/>
          </a:p>
        </p:txBody>
      </p:sp>
    </p:spTree>
    <p:extLst>
      <p:ext uri="{BB962C8B-B14F-4D97-AF65-F5344CB8AC3E}">
        <p14:creationId xmlns:p14="http://schemas.microsoft.com/office/powerpoint/2010/main" val="1142024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3184" y="1122363"/>
            <a:ext cx="5827816" cy="2387600"/>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2173184" y="3602038"/>
            <a:ext cx="5827816"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AD6EE87-EBD5-4F12-A48A-63ACA297AC8F}" type="datetimeFigureOut">
              <a:rPr lang="en-US" smtClean="0"/>
              <a:t>9/7/20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pic>
        <p:nvPicPr>
          <p:cNvPr id="7" name="Picture 6"/>
          <p:cNvPicPr>
            <a:picLocks noChangeAspect="1"/>
          </p:cNvPicPr>
          <p:nvPr userDrawn="1"/>
        </p:nvPicPr>
        <p:blipFill>
          <a:blip r:embed="rId2"/>
          <a:stretch>
            <a:fillRect/>
          </a:stretch>
        </p:blipFill>
        <p:spPr>
          <a:xfrm>
            <a:off x="0" y="-1"/>
            <a:ext cx="2071794" cy="6858000"/>
          </a:xfrm>
          <a:prstGeom prst="rect">
            <a:avLst/>
          </a:prstGeom>
        </p:spPr>
      </p:pic>
    </p:spTree>
    <p:extLst>
      <p:ext uri="{BB962C8B-B14F-4D97-AF65-F5344CB8AC3E}">
        <p14:creationId xmlns:p14="http://schemas.microsoft.com/office/powerpoint/2010/main" val="732389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D73815-2707-4475-8F1A-B873CB631BB4}" type="datetimeFigureOut">
              <a:rPr lang="en-US" smtClean="0"/>
              <a:t>9/7/20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3122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AFB99-0EAB-4182-AFF8-E214C82A68F6}" type="datetimeFigureOut">
              <a:rPr lang="en-US" smtClean="0"/>
              <a:t>9/7/20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9548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2560" y="365126"/>
            <a:ext cx="6282790" cy="585133"/>
          </a:xfrm>
        </p:spPr>
        <p:txBody>
          <a:bodyPr/>
          <a:lstStyle>
            <a:lvl1pPr>
              <a:defRPr b="1" i="1"/>
            </a:lvl1pPr>
          </a:lstStyle>
          <a:p>
            <a:r>
              <a:rPr lang="en-US" dirty="0"/>
              <a:t>Click to edit Master title style</a:t>
            </a:r>
          </a:p>
        </p:txBody>
      </p:sp>
      <p:sp>
        <p:nvSpPr>
          <p:cNvPr id="3" name="Content Placeholder 2"/>
          <p:cNvSpPr>
            <a:spLocks noGrp="1"/>
          </p:cNvSpPr>
          <p:nvPr>
            <p:ph idx="1"/>
          </p:nvPr>
        </p:nvSpPr>
        <p:spPr>
          <a:xfrm>
            <a:off x="2232560" y="1138518"/>
            <a:ext cx="6282789" cy="50384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D3794B-289A-4A80-97D7-111025398D45}" type="datetimeFigureOut">
              <a:rPr lang="en-US" smtClean="0"/>
              <a:t>9/7/20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93011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49434" y="1709739"/>
            <a:ext cx="6361154"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2149434" y="4589464"/>
            <a:ext cx="6361154"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1564" y="6356350"/>
            <a:ext cx="2057400" cy="365125"/>
          </a:xfrm>
        </p:spPr>
        <p:txBody>
          <a:bodyPr/>
          <a:lstStyle/>
          <a:p>
            <a:fld id="{5A61015F-7CC6-4D0A-9D87-873EA4C304CC}" type="datetimeFigureOut">
              <a:rPr lang="en-US" smtClean="0"/>
              <a:t>9/7/20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46741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5563590" y="1825625"/>
            <a:ext cx="29517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6A301-0538-44EC-B09D-202E1042A48B}" type="datetimeFigureOut">
              <a:rPr lang="en-US" smtClean="0"/>
              <a:t>9/7/20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
        <p:nvSpPr>
          <p:cNvPr id="3" name="Content Placeholder 2"/>
          <p:cNvSpPr>
            <a:spLocks noGrp="1"/>
          </p:cNvSpPr>
          <p:nvPr>
            <p:ph sz="half" idx="1"/>
          </p:nvPr>
        </p:nvSpPr>
        <p:spPr>
          <a:xfrm>
            <a:off x="2232560" y="1825625"/>
            <a:ext cx="3224152"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128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31620" y="355600"/>
            <a:ext cx="6384921" cy="1325563"/>
          </a:xfrm>
        </p:spPr>
        <p:txBody>
          <a:bodyPr/>
          <a:lstStyle/>
          <a:p>
            <a:r>
              <a:rPr lang="en-US"/>
              <a:t>Click to edit Master title style</a:t>
            </a:r>
          </a:p>
        </p:txBody>
      </p:sp>
      <p:sp>
        <p:nvSpPr>
          <p:cNvPr id="3" name="Text Placeholder 2"/>
          <p:cNvSpPr>
            <a:spLocks noGrp="1"/>
          </p:cNvSpPr>
          <p:nvPr>
            <p:ph type="body" idx="1"/>
          </p:nvPr>
        </p:nvSpPr>
        <p:spPr>
          <a:xfrm>
            <a:off x="2131620" y="1681163"/>
            <a:ext cx="297477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131620" y="2505075"/>
            <a:ext cx="297477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272644" y="1681163"/>
            <a:ext cx="3242706"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5272644" y="2505075"/>
            <a:ext cx="324389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89574A-8875-45EF-8EA2-3CAA0F7ABC4C}" type="datetimeFigureOut">
              <a:rPr lang="en-US" smtClean="0"/>
              <a:t>9/7/20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47620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smtClean="0"/>
              <a:t>9/7/20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273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9/7/20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03055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7101" y="391885"/>
            <a:ext cx="2949178" cy="1600200"/>
          </a:xfrm>
        </p:spPr>
        <p:txBody>
          <a:bodyPr anchor="b"/>
          <a:lstStyle>
            <a:lvl1pPr>
              <a:defRPr sz="2400"/>
            </a:lvl1pPr>
          </a:lstStyle>
          <a:p>
            <a:r>
              <a:rPr lang="en-US" dirty="0"/>
              <a:t>Click to edit Master title style</a:t>
            </a:r>
          </a:p>
        </p:txBody>
      </p:sp>
      <p:sp>
        <p:nvSpPr>
          <p:cNvPr id="3" name="Content Placeholder 2"/>
          <p:cNvSpPr>
            <a:spLocks noGrp="1"/>
          </p:cNvSpPr>
          <p:nvPr>
            <p:ph idx="1"/>
          </p:nvPr>
        </p:nvSpPr>
        <p:spPr>
          <a:xfrm>
            <a:off x="5124203" y="961902"/>
            <a:ext cx="3391147" cy="527858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97101" y="1992085"/>
            <a:ext cx="2949178" cy="424839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9/7/20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46423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04430"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24202" y="457201"/>
            <a:ext cx="3391147" cy="54117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2104430"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9/7/20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446311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9000000" scaled="0"/>
          <a:tileRect/>
        </a:gra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stretch>
            <a:fillRect/>
          </a:stretch>
        </p:blipFill>
        <p:spPr>
          <a:xfrm>
            <a:off x="0" y="0"/>
            <a:ext cx="2071794" cy="6858000"/>
          </a:xfrm>
          <a:prstGeom prst="rect">
            <a:avLst/>
          </a:prstGeom>
        </p:spPr>
      </p:pic>
      <p:sp>
        <p:nvSpPr>
          <p:cNvPr id="2" name="Title Placeholder 1"/>
          <p:cNvSpPr>
            <a:spLocks noGrp="1"/>
          </p:cNvSpPr>
          <p:nvPr>
            <p:ph type="title"/>
          </p:nvPr>
        </p:nvSpPr>
        <p:spPr>
          <a:xfrm>
            <a:off x="2232560" y="365126"/>
            <a:ext cx="628279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32560" y="1825625"/>
            <a:ext cx="6282789"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87086" y="6400007"/>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298CD5-6C1E-4009-B41F-6DF62E31D3BE}" type="datetimeFigureOut">
              <a:rPr lang="en-US" smtClean="0"/>
              <a:pPr/>
              <a:t>9/7/20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pic>
        <p:nvPicPr>
          <p:cNvPr id="11" name="Picture 10">
            <a:extLst>
              <a:ext uri="{FF2B5EF4-FFF2-40B4-BE49-F238E27FC236}">
                <a16:creationId xmlns:a16="http://schemas.microsoft.com/office/drawing/2014/main" id="{C254CAE6-4860-402B-8585-06340A7C8758}"/>
              </a:ext>
            </a:extLst>
          </p:cNvPr>
          <p:cNvPicPr>
            <a:picLocks noChangeAspect="1"/>
          </p:cNvPicPr>
          <p:nvPr userDrawn="1"/>
        </p:nvPicPr>
        <p:blipFill>
          <a:blip r:embed="rId14"/>
          <a:stretch>
            <a:fillRect/>
          </a:stretch>
        </p:blipFill>
        <p:spPr>
          <a:xfrm>
            <a:off x="7682588" y="0"/>
            <a:ext cx="1200155" cy="1200155"/>
          </a:xfrm>
          <a:prstGeom prst="rect">
            <a:avLst/>
          </a:prstGeom>
        </p:spPr>
      </p:pic>
    </p:spTree>
    <p:extLst>
      <p:ext uri="{BB962C8B-B14F-4D97-AF65-F5344CB8AC3E}">
        <p14:creationId xmlns:p14="http://schemas.microsoft.com/office/powerpoint/2010/main" val="62706350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7463" y="1749357"/>
            <a:ext cx="6439037" cy="2963254"/>
          </a:xfrm>
        </p:spPr>
        <p:txBody>
          <a:bodyPr>
            <a:normAutofit fontScale="90000"/>
          </a:bodyPr>
          <a:lstStyle/>
          <a:p>
            <a:r>
              <a:rPr lang="en-US" sz="4800" b="1" dirty="0"/>
              <a:t>P4XT Transponder Project</a:t>
            </a:r>
            <a:br>
              <a:rPr lang="en-US" sz="4800" b="1" dirty="0"/>
            </a:br>
            <a:r>
              <a:rPr lang="en-US" sz="4800" b="1" dirty="0"/>
              <a:t>Phase One</a:t>
            </a:r>
            <a:br>
              <a:rPr lang="en-US" sz="4800" b="1" dirty="0"/>
            </a:br>
            <a:br>
              <a:rPr lang="en-US" sz="4800" b="1" dirty="0"/>
            </a:br>
            <a:r>
              <a:rPr lang="en-US" sz="4000" b="1" dirty="0"/>
              <a:t>System Design Review</a:t>
            </a:r>
            <a:br>
              <a:rPr lang="en-US" sz="4000" b="1" dirty="0"/>
            </a:br>
            <a:r>
              <a:rPr lang="en-US" sz="4000" b="1" dirty="0"/>
              <a:t>Workshop</a:t>
            </a:r>
          </a:p>
        </p:txBody>
      </p:sp>
      <p:sp>
        <p:nvSpPr>
          <p:cNvPr id="3" name="Subtitle 2"/>
          <p:cNvSpPr>
            <a:spLocks noGrp="1"/>
          </p:cNvSpPr>
          <p:nvPr>
            <p:ph type="subTitle" idx="1"/>
          </p:nvPr>
        </p:nvSpPr>
        <p:spPr>
          <a:xfrm>
            <a:off x="2738684" y="5261251"/>
            <a:ext cx="5827816" cy="1023026"/>
          </a:xfrm>
        </p:spPr>
        <p:txBody>
          <a:bodyPr>
            <a:normAutofit/>
          </a:bodyPr>
          <a:lstStyle/>
          <a:p>
            <a:endParaRPr lang="en-US" sz="1400" dirty="0"/>
          </a:p>
          <a:p>
            <a:r>
              <a:rPr lang="en-US" b="1" dirty="0"/>
              <a:t>Open Research Institute</a:t>
            </a:r>
          </a:p>
          <a:p>
            <a:r>
              <a:rPr lang="en-US" b="1" dirty="0"/>
              <a:t>WU1Y (Wally Ritchie) - 30 July 2020</a:t>
            </a:r>
          </a:p>
        </p:txBody>
      </p:sp>
    </p:spTree>
    <p:extLst>
      <p:ext uri="{BB962C8B-B14F-4D97-AF65-F5344CB8AC3E}">
        <p14:creationId xmlns:p14="http://schemas.microsoft.com/office/powerpoint/2010/main" val="3548109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6B69-FE40-4743-B6E5-8E3D94BD59A1}"/>
              </a:ext>
            </a:extLst>
          </p:cNvPr>
          <p:cNvSpPr>
            <a:spLocks noGrp="1"/>
          </p:cNvSpPr>
          <p:nvPr>
            <p:ph type="title"/>
          </p:nvPr>
        </p:nvSpPr>
        <p:spPr>
          <a:xfrm>
            <a:off x="2232560" y="365127"/>
            <a:ext cx="6282790" cy="946438"/>
          </a:xfrm>
        </p:spPr>
        <p:txBody>
          <a:bodyPr/>
          <a:lstStyle/>
          <a:p>
            <a:r>
              <a:rPr lang="en-US" b="1" dirty="0"/>
              <a:t>6U </a:t>
            </a:r>
            <a:r>
              <a:rPr lang="en-US" b="1" dirty="0" err="1"/>
              <a:t>Cubesat</a:t>
            </a:r>
            <a:r>
              <a:rPr lang="en-US" b="1" dirty="0"/>
              <a:t> </a:t>
            </a:r>
            <a:br>
              <a:rPr lang="en-US" dirty="0"/>
            </a:br>
            <a:r>
              <a:rPr lang="en-US" sz="2400" dirty="0"/>
              <a:t>(100mm x 200mm x 300mm) </a:t>
            </a:r>
          </a:p>
        </p:txBody>
      </p:sp>
      <p:pic>
        <p:nvPicPr>
          <p:cNvPr id="5" name="Content Placeholder 4">
            <a:extLst>
              <a:ext uri="{FF2B5EF4-FFF2-40B4-BE49-F238E27FC236}">
                <a16:creationId xmlns:a16="http://schemas.microsoft.com/office/drawing/2014/main" id="{BB765827-4E3C-445D-801B-0D2CB3E870D0}"/>
              </a:ext>
            </a:extLst>
          </p:cNvPr>
          <p:cNvPicPr>
            <a:picLocks noGrp="1" noChangeAspect="1"/>
          </p:cNvPicPr>
          <p:nvPr>
            <p:ph idx="1"/>
          </p:nvPr>
        </p:nvPicPr>
        <p:blipFill>
          <a:blip r:embed="rId3"/>
          <a:stretch>
            <a:fillRect/>
          </a:stretch>
        </p:blipFill>
        <p:spPr>
          <a:xfrm>
            <a:off x="-1945787" y="278496"/>
            <a:ext cx="15179040" cy="8538210"/>
          </a:xfrm>
        </p:spPr>
      </p:pic>
    </p:spTree>
    <p:extLst>
      <p:ext uri="{BB962C8B-B14F-4D97-AF65-F5344CB8AC3E}">
        <p14:creationId xmlns:p14="http://schemas.microsoft.com/office/powerpoint/2010/main" val="2030970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94963-B5EB-45E1-B553-EBDE835B9CAF}"/>
              </a:ext>
            </a:extLst>
          </p:cNvPr>
          <p:cNvSpPr>
            <a:spLocks noGrp="1"/>
          </p:cNvSpPr>
          <p:nvPr>
            <p:ph type="title"/>
          </p:nvPr>
        </p:nvSpPr>
        <p:spPr/>
        <p:txBody>
          <a:bodyPr/>
          <a:lstStyle/>
          <a:p>
            <a:r>
              <a:rPr lang="en-US" dirty="0"/>
              <a:t>6U Package (</a:t>
            </a:r>
            <a:r>
              <a:rPr lang="en-US" dirty="0" err="1"/>
              <a:t>Endurosat</a:t>
            </a:r>
            <a:r>
              <a:rPr lang="en-US" dirty="0"/>
              <a:t>)</a:t>
            </a:r>
          </a:p>
        </p:txBody>
      </p:sp>
      <p:pic>
        <p:nvPicPr>
          <p:cNvPr id="5" name="Content Placeholder 4" descr="A person standing in front of a computer&#10;&#10;Description automatically generated">
            <a:extLst>
              <a:ext uri="{FF2B5EF4-FFF2-40B4-BE49-F238E27FC236}">
                <a16:creationId xmlns:a16="http://schemas.microsoft.com/office/drawing/2014/main" id="{E1F262C9-8B98-4F6E-843D-EF028EC92C1B}"/>
              </a:ext>
            </a:extLst>
          </p:cNvPr>
          <p:cNvPicPr>
            <a:picLocks noGrp="1" noChangeAspect="1"/>
          </p:cNvPicPr>
          <p:nvPr>
            <p:ph idx="1"/>
          </p:nvPr>
        </p:nvPicPr>
        <p:blipFill>
          <a:blip r:embed="rId3"/>
          <a:stretch>
            <a:fillRect/>
          </a:stretch>
        </p:blipFill>
        <p:spPr>
          <a:xfrm>
            <a:off x="2232025" y="1563159"/>
            <a:ext cx="6751714" cy="4501142"/>
          </a:xfrm>
        </p:spPr>
      </p:pic>
    </p:spTree>
    <p:extLst>
      <p:ext uri="{BB962C8B-B14F-4D97-AF65-F5344CB8AC3E}">
        <p14:creationId xmlns:p14="http://schemas.microsoft.com/office/powerpoint/2010/main" val="407724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1E5B1-33AD-4266-B7A0-E0FC041F48A8}"/>
              </a:ext>
            </a:extLst>
          </p:cNvPr>
          <p:cNvSpPr>
            <a:spLocks noGrp="1"/>
          </p:cNvSpPr>
          <p:nvPr>
            <p:ph type="title"/>
          </p:nvPr>
        </p:nvSpPr>
        <p:spPr/>
        <p:txBody>
          <a:bodyPr/>
          <a:lstStyle/>
          <a:p>
            <a:r>
              <a:rPr lang="en-US" b="1" i="1"/>
              <a:t>6U 120W Peak Power Solar Array</a:t>
            </a:r>
            <a:endParaRPr lang="en-US" b="1" i="1" dirty="0"/>
          </a:p>
        </p:txBody>
      </p:sp>
      <p:pic>
        <p:nvPicPr>
          <p:cNvPr id="5" name="Content Placeholder 4" descr="A circuit board&#10;&#10;Description automatically generated">
            <a:extLst>
              <a:ext uri="{FF2B5EF4-FFF2-40B4-BE49-F238E27FC236}">
                <a16:creationId xmlns:a16="http://schemas.microsoft.com/office/drawing/2014/main" id="{DA1656F8-2652-4325-B2AD-6AC6D0187D9A}"/>
              </a:ext>
            </a:extLst>
          </p:cNvPr>
          <p:cNvPicPr>
            <a:picLocks noGrp="1" noChangeAspect="1"/>
          </p:cNvPicPr>
          <p:nvPr>
            <p:ph idx="1"/>
          </p:nvPr>
        </p:nvPicPr>
        <p:blipFill>
          <a:blip r:embed="rId3"/>
          <a:stretch>
            <a:fillRect/>
          </a:stretch>
        </p:blipFill>
        <p:spPr>
          <a:xfrm rot="20213744">
            <a:off x="2388018" y="2559263"/>
            <a:ext cx="6424445" cy="2105489"/>
          </a:xfrm>
        </p:spPr>
      </p:pic>
    </p:spTree>
    <p:extLst>
      <p:ext uri="{BB962C8B-B14F-4D97-AF65-F5344CB8AC3E}">
        <p14:creationId xmlns:p14="http://schemas.microsoft.com/office/powerpoint/2010/main" val="3973116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90E5-F664-4B0D-BE1A-0970448C1D38}"/>
              </a:ext>
            </a:extLst>
          </p:cNvPr>
          <p:cNvSpPr>
            <a:spLocks noGrp="1"/>
          </p:cNvSpPr>
          <p:nvPr>
            <p:ph type="title"/>
          </p:nvPr>
        </p:nvSpPr>
        <p:spPr/>
        <p:txBody>
          <a:bodyPr/>
          <a:lstStyle/>
          <a:p>
            <a:r>
              <a:rPr lang="en-US" b="1" dirty="0" err="1"/>
              <a:t>Cubesat</a:t>
            </a:r>
            <a:r>
              <a:rPr lang="en-US" b="1" dirty="0"/>
              <a:t> Bits</a:t>
            </a:r>
          </a:p>
        </p:txBody>
      </p:sp>
      <p:pic>
        <p:nvPicPr>
          <p:cNvPr id="5" name="Content Placeholder 4">
            <a:extLst>
              <a:ext uri="{FF2B5EF4-FFF2-40B4-BE49-F238E27FC236}">
                <a16:creationId xmlns:a16="http://schemas.microsoft.com/office/drawing/2014/main" id="{1A9AB5CC-2187-4463-AA4D-B1A7357655BE}"/>
              </a:ext>
            </a:extLst>
          </p:cNvPr>
          <p:cNvPicPr>
            <a:picLocks noGrp="1" noChangeAspect="1"/>
          </p:cNvPicPr>
          <p:nvPr>
            <p:ph idx="1"/>
          </p:nvPr>
        </p:nvPicPr>
        <p:blipFill>
          <a:blip r:embed="rId3"/>
          <a:stretch>
            <a:fillRect/>
          </a:stretch>
        </p:blipFill>
        <p:spPr>
          <a:xfrm>
            <a:off x="2697017" y="1324624"/>
            <a:ext cx="5999811" cy="5999811"/>
          </a:xfrm>
        </p:spPr>
      </p:pic>
    </p:spTree>
    <p:extLst>
      <p:ext uri="{BB962C8B-B14F-4D97-AF65-F5344CB8AC3E}">
        <p14:creationId xmlns:p14="http://schemas.microsoft.com/office/powerpoint/2010/main" val="207112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778D-2DEA-4C30-83E9-F4524EA85562}"/>
              </a:ext>
            </a:extLst>
          </p:cNvPr>
          <p:cNvSpPr>
            <a:spLocks noGrp="1"/>
          </p:cNvSpPr>
          <p:nvPr>
            <p:ph type="title"/>
          </p:nvPr>
        </p:nvSpPr>
        <p:spPr/>
        <p:txBody>
          <a:bodyPr/>
          <a:lstStyle/>
          <a:p>
            <a:r>
              <a:rPr lang="en-US" dirty="0" err="1"/>
              <a:t>Cubesat</a:t>
            </a:r>
            <a:r>
              <a:rPr lang="en-US" dirty="0"/>
              <a:t> Bus Card Stack</a:t>
            </a:r>
          </a:p>
        </p:txBody>
      </p:sp>
      <p:pic>
        <p:nvPicPr>
          <p:cNvPr id="5" name="Content Placeholder 4" descr="A picture containing indoor, blue, small, table&#10;&#10;Description automatically generated">
            <a:extLst>
              <a:ext uri="{FF2B5EF4-FFF2-40B4-BE49-F238E27FC236}">
                <a16:creationId xmlns:a16="http://schemas.microsoft.com/office/drawing/2014/main" id="{3709EC71-2380-4A78-A0C0-0052D5F66857}"/>
              </a:ext>
            </a:extLst>
          </p:cNvPr>
          <p:cNvPicPr>
            <a:picLocks noGrp="1" noChangeAspect="1"/>
          </p:cNvPicPr>
          <p:nvPr>
            <p:ph idx="1"/>
          </p:nvPr>
        </p:nvPicPr>
        <p:blipFill>
          <a:blip r:embed="rId3"/>
          <a:stretch>
            <a:fillRect/>
          </a:stretch>
        </p:blipFill>
        <p:spPr>
          <a:xfrm>
            <a:off x="2232025" y="1563159"/>
            <a:ext cx="6696850" cy="4464566"/>
          </a:xfrm>
        </p:spPr>
      </p:pic>
    </p:spTree>
    <p:extLst>
      <p:ext uri="{BB962C8B-B14F-4D97-AF65-F5344CB8AC3E}">
        <p14:creationId xmlns:p14="http://schemas.microsoft.com/office/powerpoint/2010/main" val="4000149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4C7-6F47-4105-8B8E-B438C99A9390}"/>
              </a:ext>
            </a:extLst>
          </p:cNvPr>
          <p:cNvSpPr>
            <a:spLocks noGrp="1"/>
          </p:cNvSpPr>
          <p:nvPr>
            <p:ph type="title"/>
          </p:nvPr>
        </p:nvSpPr>
        <p:spPr/>
        <p:txBody>
          <a:bodyPr/>
          <a:lstStyle/>
          <a:p>
            <a:r>
              <a:rPr lang="en-US" b="1" dirty="0"/>
              <a:t>RINCON </a:t>
            </a:r>
            <a:r>
              <a:rPr lang="en-US" b="1" dirty="0" err="1"/>
              <a:t>AstroSDR</a:t>
            </a:r>
            <a:endParaRPr lang="en-US" b="1" dirty="0"/>
          </a:p>
        </p:txBody>
      </p:sp>
      <p:pic>
        <p:nvPicPr>
          <p:cNvPr id="5" name="Content Placeholder 4">
            <a:extLst>
              <a:ext uri="{FF2B5EF4-FFF2-40B4-BE49-F238E27FC236}">
                <a16:creationId xmlns:a16="http://schemas.microsoft.com/office/drawing/2014/main" id="{89D5D691-4B11-4953-8E9E-C94C92C9F7D0}"/>
              </a:ext>
            </a:extLst>
          </p:cNvPr>
          <p:cNvPicPr>
            <a:picLocks noGrp="1" noChangeAspect="1"/>
          </p:cNvPicPr>
          <p:nvPr>
            <p:ph idx="1"/>
          </p:nvPr>
        </p:nvPicPr>
        <p:blipFill>
          <a:blip r:embed="rId3"/>
          <a:stretch>
            <a:fillRect/>
          </a:stretch>
        </p:blipFill>
        <p:spPr>
          <a:xfrm>
            <a:off x="2507194" y="1825625"/>
            <a:ext cx="5732987" cy="4351338"/>
          </a:xfrm>
        </p:spPr>
      </p:pic>
    </p:spTree>
    <p:extLst>
      <p:ext uri="{BB962C8B-B14F-4D97-AF65-F5344CB8AC3E}">
        <p14:creationId xmlns:p14="http://schemas.microsoft.com/office/powerpoint/2010/main" val="2538398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F4ED-C94F-451C-812A-241CAA92DFFA}"/>
              </a:ext>
            </a:extLst>
          </p:cNvPr>
          <p:cNvSpPr>
            <a:spLocks noGrp="1"/>
          </p:cNvSpPr>
          <p:nvPr>
            <p:ph type="title"/>
          </p:nvPr>
        </p:nvSpPr>
        <p:spPr>
          <a:xfrm>
            <a:off x="2232560" y="365127"/>
            <a:ext cx="6282790" cy="523334"/>
          </a:xfrm>
        </p:spPr>
        <p:txBody>
          <a:bodyPr>
            <a:normAutofit fontScale="90000"/>
          </a:bodyPr>
          <a:lstStyle/>
          <a:p>
            <a:pPr algn="ctr"/>
            <a:r>
              <a:rPr lang="en-US" b="1" i="1" dirty="0"/>
              <a:t>Repeater Use Cases</a:t>
            </a:r>
          </a:p>
        </p:txBody>
      </p:sp>
      <p:sp>
        <p:nvSpPr>
          <p:cNvPr id="3" name="Content Placeholder 2">
            <a:extLst>
              <a:ext uri="{FF2B5EF4-FFF2-40B4-BE49-F238E27FC236}">
                <a16:creationId xmlns:a16="http://schemas.microsoft.com/office/drawing/2014/main" id="{0188009E-4764-40B4-8AF1-6A47FD6C879E}"/>
              </a:ext>
            </a:extLst>
          </p:cNvPr>
          <p:cNvSpPr>
            <a:spLocks noGrp="1"/>
          </p:cNvSpPr>
          <p:nvPr>
            <p:ph idx="1"/>
          </p:nvPr>
        </p:nvSpPr>
        <p:spPr>
          <a:xfrm>
            <a:off x="2232560" y="1037617"/>
            <a:ext cx="6282789" cy="5139346"/>
          </a:xfrm>
        </p:spPr>
        <p:txBody>
          <a:bodyPr/>
          <a:lstStyle/>
          <a:p>
            <a:r>
              <a:rPr lang="en-US" dirty="0"/>
              <a:t>Provide 24/7 “Ham” User Experience</a:t>
            </a:r>
          </a:p>
          <a:p>
            <a:pPr lvl="1"/>
            <a:r>
              <a:rPr lang="en-US" dirty="0"/>
              <a:t>Random P2P Communication (CQ, QSO)</a:t>
            </a:r>
          </a:p>
          <a:p>
            <a:pPr lvl="1"/>
            <a:r>
              <a:rPr lang="en-US" dirty="0"/>
              <a:t>One to Many Communication</a:t>
            </a:r>
          </a:p>
          <a:p>
            <a:pPr lvl="2"/>
            <a:r>
              <a:rPr lang="en-US" dirty="0"/>
              <a:t>Rag Chews</a:t>
            </a:r>
          </a:p>
          <a:p>
            <a:pPr lvl="2"/>
            <a:r>
              <a:rPr lang="en-US" dirty="0"/>
              <a:t>Net Operations (</a:t>
            </a:r>
            <a:r>
              <a:rPr lang="en-US" dirty="0" err="1"/>
              <a:t>Southcars</a:t>
            </a:r>
            <a:r>
              <a:rPr lang="en-US" dirty="0"/>
              <a:t>, </a:t>
            </a:r>
            <a:r>
              <a:rPr lang="en-US" dirty="0" err="1"/>
              <a:t>etc</a:t>
            </a:r>
            <a:r>
              <a:rPr lang="en-US" dirty="0"/>
              <a:t>)</a:t>
            </a:r>
          </a:p>
          <a:p>
            <a:pPr lvl="2"/>
            <a:r>
              <a:rPr lang="en-US" dirty="0"/>
              <a:t>NTS Traffic Handling</a:t>
            </a:r>
          </a:p>
          <a:p>
            <a:pPr lvl="2"/>
            <a:r>
              <a:rPr lang="en-US" dirty="0"/>
              <a:t>EMCOMM Communications</a:t>
            </a:r>
          </a:p>
          <a:p>
            <a:pPr lvl="2"/>
            <a:r>
              <a:rPr lang="en-US" dirty="0"/>
              <a:t>Special Event Support</a:t>
            </a:r>
          </a:p>
          <a:p>
            <a:pPr lvl="1"/>
            <a:r>
              <a:rPr lang="en-US" dirty="0"/>
              <a:t>Appliance Like Operation for Mass Adoption</a:t>
            </a:r>
          </a:p>
          <a:p>
            <a:pPr lvl="1"/>
            <a:r>
              <a:rPr lang="en-US" dirty="0"/>
              <a:t>As Homebrew roll-your-own as you want to be </a:t>
            </a:r>
          </a:p>
          <a:p>
            <a:r>
              <a:rPr lang="en-US" dirty="0"/>
              <a:t>MODES</a:t>
            </a:r>
          </a:p>
          <a:p>
            <a:pPr lvl="1"/>
            <a:r>
              <a:rPr lang="en-US" dirty="0"/>
              <a:t>Classic PTT Voice and Digital (and both at same time)</a:t>
            </a:r>
          </a:p>
          <a:p>
            <a:pPr lvl="1"/>
            <a:r>
              <a:rPr lang="en-US" dirty="0"/>
              <a:t>Zoom-Like Conferencing (presenter + N participants)</a:t>
            </a:r>
          </a:p>
          <a:p>
            <a:pPr lvl="1"/>
            <a:r>
              <a:rPr lang="en-US" dirty="0"/>
              <a:t>Voice and text Messaging</a:t>
            </a:r>
          </a:p>
          <a:p>
            <a:pPr lvl="1"/>
            <a:r>
              <a:rPr lang="en-US" dirty="0"/>
              <a:t>Live Video</a:t>
            </a:r>
          </a:p>
          <a:p>
            <a:pPr lvl="1"/>
            <a:r>
              <a:rPr lang="en-US" dirty="0"/>
              <a:t>Radio Arts Experimentation</a:t>
            </a:r>
          </a:p>
          <a:p>
            <a:pPr marL="342900" lvl="1" indent="0">
              <a:buNone/>
            </a:pPr>
            <a:endParaRPr lang="en-US" dirty="0"/>
          </a:p>
        </p:txBody>
      </p:sp>
    </p:spTree>
    <p:extLst>
      <p:ext uri="{BB962C8B-B14F-4D97-AF65-F5344CB8AC3E}">
        <p14:creationId xmlns:p14="http://schemas.microsoft.com/office/powerpoint/2010/main" val="3672744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34C5-7D6B-490D-B7A9-8708A54B9E92}"/>
              </a:ext>
            </a:extLst>
          </p:cNvPr>
          <p:cNvSpPr>
            <a:spLocks noGrp="1"/>
          </p:cNvSpPr>
          <p:nvPr>
            <p:ph type="title"/>
          </p:nvPr>
        </p:nvSpPr>
        <p:spPr/>
        <p:txBody>
          <a:bodyPr/>
          <a:lstStyle/>
          <a:p>
            <a:r>
              <a:rPr lang="en-US" dirty="0"/>
              <a:t>Virtual Analog Channels</a:t>
            </a:r>
          </a:p>
        </p:txBody>
      </p:sp>
      <p:sp>
        <p:nvSpPr>
          <p:cNvPr id="3" name="Content Placeholder 2">
            <a:extLst>
              <a:ext uri="{FF2B5EF4-FFF2-40B4-BE49-F238E27FC236}">
                <a16:creationId xmlns:a16="http://schemas.microsoft.com/office/drawing/2014/main" id="{2D1B8333-8DE2-4960-92AF-0A70253CA588}"/>
              </a:ext>
            </a:extLst>
          </p:cNvPr>
          <p:cNvSpPr>
            <a:spLocks noGrp="1"/>
          </p:cNvSpPr>
          <p:nvPr>
            <p:ph idx="1"/>
          </p:nvPr>
        </p:nvSpPr>
        <p:spPr>
          <a:xfrm>
            <a:off x="2232560" y="1138518"/>
            <a:ext cx="6282789" cy="5447217"/>
          </a:xfrm>
        </p:spPr>
        <p:txBody>
          <a:bodyPr>
            <a:normAutofit lnSpcReduction="10000"/>
          </a:bodyPr>
          <a:lstStyle/>
          <a:p>
            <a:r>
              <a:rPr lang="en-US" dirty="0"/>
              <a:t>Supports Experimentation with new Analog and Digital Modes over GEO space segment uplinks.</a:t>
            </a:r>
          </a:p>
          <a:p>
            <a:r>
              <a:rPr lang="en-US" dirty="0"/>
              <a:t>Received IQ Baseband Forwarding over DVB-S2 Downlink.</a:t>
            </a:r>
          </a:p>
          <a:p>
            <a:r>
              <a:rPr lang="en-US" dirty="0"/>
              <a:t>1X, 2X and 4X Oversampling – 16/24-bit A/D</a:t>
            </a:r>
          </a:p>
          <a:p>
            <a:r>
              <a:rPr lang="en-US" dirty="0"/>
              <a:t>200 - 1200 kbps </a:t>
            </a:r>
            <a:r>
              <a:rPr lang="en-US" dirty="0" err="1"/>
              <a:t>realtime</a:t>
            </a:r>
            <a:r>
              <a:rPr lang="en-US" dirty="0"/>
              <a:t> IQ stream</a:t>
            </a:r>
          </a:p>
          <a:p>
            <a:r>
              <a:rPr lang="en-US" dirty="0"/>
              <a:t>2048 – 8192 bps PSD (8 bit log)</a:t>
            </a:r>
          </a:p>
          <a:p>
            <a:r>
              <a:rPr lang="en-US" dirty="0"/>
              <a:t>Realtime or Stored and Forwarded</a:t>
            </a:r>
          </a:p>
          <a:p>
            <a:r>
              <a:rPr lang="en-US" dirty="0"/>
              <a:t>6.25kHz, 12.5kHz, or 25kHz Channels</a:t>
            </a:r>
          </a:p>
          <a:p>
            <a:r>
              <a:rPr lang="en-US" dirty="0"/>
              <a:t>Full Adjacent Channel Guard bands</a:t>
            </a:r>
          </a:p>
          <a:p>
            <a:r>
              <a:rPr lang="en-US" dirty="0"/>
              <a:t>Channel Reservation Required</a:t>
            </a:r>
          </a:p>
          <a:p>
            <a:r>
              <a:rPr lang="en-US" dirty="0"/>
              <a:t>AAA Still Required using standard channel protocols</a:t>
            </a:r>
          </a:p>
          <a:p>
            <a:r>
              <a:rPr lang="en-US" dirty="0"/>
              <a:t>Fixed Gain or AGC</a:t>
            </a:r>
          </a:p>
          <a:p>
            <a:r>
              <a:rPr lang="en-US" dirty="0"/>
              <a:t>Channel Instrumentation (SA, RSSI, </a:t>
            </a:r>
            <a:r>
              <a:rPr lang="en-US" dirty="0" err="1"/>
              <a:t>etc</a:t>
            </a:r>
            <a:r>
              <a:rPr lang="en-US" dirty="0"/>
              <a:t>)</a:t>
            </a:r>
          </a:p>
          <a:p>
            <a:r>
              <a:rPr lang="en-US" dirty="0"/>
              <a:t>Supported by Low-Cost Modem</a:t>
            </a:r>
          </a:p>
          <a:p>
            <a:endParaRPr lang="en-US" dirty="0"/>
          </a:p>
        </p:txBody>
      </p:sp>
    </p:spTree>
    <p:extLst>
      <p:ext uri="{BB962C8B-B14F-4D97-AF65-F5344CB8AC3E}">
        <p14:creationId xmlns:p14="http://schemas.microsoft.com/office/powerpoint/2010/main" val="290584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73081" y="1846177"/>
            <a:ext cx="6889411" cy="3802081"/>
          </a:xfrm>
          <a:prstGeom prst="rect">
            <a:avLst/>
          </a:prstGeom>
        </p:spPr>
      </p:pic>
      <p:sp>
        <p:nvSpPr>
          <p:cNvPr id="3" name="TextBox 2"/>
          <p:cNvSpPr txBox="1"/>
          <p:nvPr/>
        </p:nvSpPr>
        <p:spPr>
          <a:xfrm>
            <a:off x="3357452" y="3377886"/>
            <a:ext cx="1102865" cy="369332"/>
          </a:xfrm>
          <a:prstGeom prst="rect">
            <a:avLst/>
          </a:prstGeom>
          <a:noFill/>
        </p:spPr>
        <p:txBody>
          <a:bodyPr wrap="square" rtlCol="0">
            <a:spAutoFit/>
          </a:bodyPr>
          <a:lstStyle/>
          <a:p>
            <a:r>
              <a:rPr lang="en-US" b="1" dirty="0">
                <a:solidFill>
                  <a:srgbClr val="FFFF00"/>
                </a:solidFill>
              </a:rPr>
              <a:t>2.4 GHz</a:t>
            </a:r>
          </a:p>
        </p:txBody>
      </p:sp>
      <p:sp>
        <p:nvSpPr>
          <p:cNvPr id="4" name="TextBox 3"/>
          <p:cNvSpPr txBox="1"/>
          <p:nvPr/>
        </p:nvSpPr>
        <p:spPr>
          <a:xfrm>
            <a:off x="3936805" y="4676375"/>
            <a:ext cx="1047023" cy="369332"/>
          </a:xfrm>
          <a:prstGeom prst="rect">
            <a:avLst/>
          </a:prstGeom>
          <a:noFill/>
        </p:spPr>
        <p:txBody>
          <a:bodyPr wrap="square" rtlCol="0">
            <a:spAutoFit/>
          </a:bodyPr>
          <a:lstStyle/>
          <a:p>
            <a:r>
              <a:rPr lang="en-US" b="1" dirty="0">
                <a:solidFill>
                  <a:srgbClr val="00B050"/>
                </a:solidFill>
              </a:rPr>
              <a:t>10.5 GHz</a:t>
            </a:r>
          </a:p>
        </p:txBody>
      </p:sp>
      <p:sp>
        <p:nvSpPr>
          <p:cNvPr id="2" name="TextBox 1">
            <a:extLst>
              <a:ext uri="{FF2B5EF4-FFF2-40B4-BE49-F238E27FC236}">
                <a16:creationId xmlns:a16="http://schemas.microsoft.com/office/drawing/2014/main" id="{ED065F86-96B3-4480-AF7D-3034F126EBC2}"/>
              </a:ext>
            </a:extLst>
          </p:cNvPr>
          <p:cNvSpPr txBox="1"/>
          <p:nvPr/>
        </p:nvSpPr>
        <p:spPr>
          <a:xfrm>
            <a:off x="2333549" y="380390"/>
            <a:ext cx="5391302" cy="369332"/>
          </a:xfrm>
          <a:prstGeom prst="rect">
            <a:avLst/>
          </a:prstGeom>
          <a:noFill/>
        </p:spPr>
        <p:txBody>
          <a:bodyPr wrap="square" rtlCol="0">
            <a:spAutoFit/>
          </a:bodyPr>
          <a:lstStyle/>
          <a:p>
            <a:r>
              <a:rPr lang="en-US" b="1" dirty="0"/>
              <a:t>QO-100 Ground Based Repeater</a:t>
            </a:r>
          </a:p>
        </p:txBody>
      </p:sp>
    </p:spTree>
    <p:extLst>
      <p:ext uri="{BB962C8B-B14F-4D97-AF65-F5344CB8AC3E}">
        <p14:creationId xmlns:p14="http://schemas.microsoft.com/office/powerpoint/2010/main" val="107315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Repeater Mode Advantages</a:t>
            </a:r>
          </a:p>
        </p:txBody>
      </p:sp>
      <p:sp>
        <p:nvSpPr>
          <p:cNvPr id="3" name="Content Placeholder 2"/>
          <p:cNvSpPr>
            <a:spLocks noGrp="1"/>
          </p:cNvSpPr>
          <p:nvPr>
            <p:ph idx="1"/>
          </p:nvPr>
        </p:nvSpPr>
        <p:spPr/>
        <p:txBody>
          <a:bodyPr>
            <a:normAutofit/>
          </a:bodyPr>
          <a:lstStyle/>
          <a:p>
            <a:r>
              <a:rPr lang="en-US" sz="2800" dirty="0"/>
              <a:t>Only DVB-S2 Receiver Required. (No need for existing transceiver and transverter)</a:t>
            </a:r>
          </a:p>
          <a:p>
            <a:r>
              <a:rPr lang="en-US" sz="2800" dirty="0"/>
              <a:t>Simple Digital Transmitter on 2.4GHz uplink, 2W</a:t>
            </a:r>
          </a:p>
          <a:p>
            <a:r>
              <a:rPr lang="en-US" sz="2800" dirty="0"/>
              <a:t>Digital Voice</a:t>
            </a:r>
          </a:p>
          <a:p>
            <a:r>
              <a:rPr lang="en-US" sz="2800" dirty="0"/>
              <a:t>Expensive Equipment only at Central Station</a:t>
            </a:r>
          </a:p>
          <a:p>
            <a:r>
              <a:rPr lang="en-US" sz="2800" dirty="0"/>
              <a:t>Coexistence with Analog Modes </a:t>
            </a:r>
          </a:p>
        </p:txBody>
      </p:sp>
    </p:spTree>
    <p:extLst>
      <p:ext uri="{BB962C8B-B14F-4D97-AF65-F5344CB8AC3E}">
        <p14:creationId xmlns:p14="http://schemas.microsoft.com/office/powerpoint/2010/main" val="3265880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A626F-187B-4A43-AF29-081E29BA142C}"/>
              </a:ext>
            </a:extLst>
          </p:cNvPr>
          <p:cNvSpPr>
            <a:spLocks noGrp="1"/>
          </p:cNvSpPr>
          <p:nvPr>
            <p:ph type="title"/>
          </p:nvPr>
        </p:nvSpPr>
        <p:spPr/>
        <p:txBody>
          <a:bodyPr/>
          <a:lstStyle/>
          <a:p>
            <a:r>
              <a:rPr lang="en-US" dirty="0"/>
              <a:t>Who Are We</a:t>
            </a:r>
          </a:p>
        </p:txBody>
      </p:sp>
      <p:sp>
        <p:nvSpPr>
          <p:cNvPr id="3" name="Content Placeholder 2">
            <a:extLst>
              <a:ext uri="{FF2B5EF4-FFF2-40B4-BE49-F238E27FC236}">
                <a16:creationId xmlns:a16="http://schemas.microsoft.com/office/drawing/2014/main" id="{D29BE30B-1AE3-4A97-907F-5BC949D3BD1E}"/>
              </a:ext>
            </a:extLst>
          </p:cNvPr>
          <p:cNvSpPr>
            <a:spLocks noGrp="1"/>
          </p:cNvSpPr>
          <p:nvPr>
            <p:ph idx="1"/>
          </p:nvPr>
        </p:nvSpPr>
        <p:spPr/>
        <p:txBody>
          <a:bodyPr/>
          <a:lstStyle/>
          <a:p>
            <a:r>
              <a:rPr lang="en-US" dirty="0"/>
              <a:t>Phase 4 Ground (P4G)</a:t>
            </a:r>
          </a:p>
          <a:p>
            <a:pPr lvl="1"/>
            <a:r>
              <a:rPr lang="en-US" dirty="0"/>
              <a:t>Open Source Project to design ground equipment for the Phase 4B Satellite.</a:t>
            </a:r>
          </a:p>
          <a:p>
            <a:pPr lvl="1"/>
            <a:r>
              <a:rPr lang="en-US" dirty="0"/>
              <a:t>Established in April 2015</a:t>
            </a:r>
          </a:p>
          <a:p>
            <a:pPr lvl="1"/>
            <a:r>
              <a:rPr lang="en-US" dirty="0"/>
              <a:t>Initially an informal AMSAT effort.</a:t>
            </a:r>
          </a:p>
          <a:p>
            <a:r>
              <a:rPr lang="en-US" dirty="0"/>
              <a:t>Open Research Institute </a:t>
            </a:r>
          </a:p>
          <a:p>
            <a:pPr lvl="1"/>
            <a:r>
              <a:rPr lang="en-US" dirty="0"/>
              <a:t>Non-Profit 501c3 Corporation formed in Feb 2018</a:t>
            </a:r>
          </a:p>
          <a:p>
            <a:pPr lvl="1"/>
            <a:r>
              <a:rPr lang="en-US" dirty="0"/>
              <a:t>Hosts Phase 4 Ground and Phase 4 Space projects</a:t>
            </a:r>
          </a:p>
          <a:p>
            <a:pPr lvl="1"/>
            <a:r>
              <a:rPr lang="en-US" dirty="0"/>
              <a:t>Advocates Open Hardware and Software and Publicly available technical data falling under the ITAR “Public Domain” carve out.</a:t>
            </a:r>
          </a:p>
          <a:p>
            <a:pPr lvl="1"/>
            <a:r>
              <a:rPr lang="en-US" dirty="0"/>
              <a:t>Refer to:</a:t>
            </a:r>
          </a:p>
          <a:p>
            <a:pPr lvl="2"/>
            <a:r>
              <a:rPr lang="en-US" dirty="0"/>
              <a:t>https://openresearch.institute/itar-and-ear-strategy/</a:t>
            </a:r>
          </a:p>
          <a:p>
            <a:pPr lvl="1"/>
            <a:endParaRPr lang="en-US" dirty="0"/>
          </a:p>
        </p:txBody>
      </p:sp>
    </p:spTree>
    <p:extLst>
      <p:ext uri="{BB962C8B-B14F-4D97-AF65-F5344CB8AC3E}">
        <p14:creationId xmlns:p14="http://schemas.microsoft.com/office/powerpoint/2010/main" val="2411684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DVB-S2</a:t>
            </a:r>
          </a:p>
        </p:txBody>
      </p:sp>
      <p:sp>
        <p:nvSpPr>
          <p:cNvPr id="3" name="Content Placeholder 2"/>
          <p:cNvSpPr>
            <a:spLocks noGrp="1"/>
          </p:cNvSpPr>
          <p:nvPr>
            <p:ph idx="1"/>
          </p:nvPr>
        </p:nvSpPr>
        <p:spPr/>
        <p:txBody>
          <a:bodyPr/>
          <a:lstStyle/>
          <a:p>
            <a:r>
              <a:rPr lang="en-US" dirty="0"/>
              <a:t>DVB Standards are International, Free, and very widely used. </a:t>
            </a:r>
          </a:p>
          <a:p>
            <a:r>
              <a:rPr lang="en-US" dirty="0"/>
              <a:t>DVB-S2 is the 2</a:t>
            </a:r>
            <a:r>
              <a:rPr lang="en-US" baseline="30000" dirty="0"/>
              <a:t>nd</a:t>
            </a:r>
            <a:r>
              <a:rPr lang="en-US" dirty="0"/>
              <a:t> Generation Standard</a:t>
            </a:r>
          </a:p>
          <a:p>
            <a:r>
              <a:rPr lang="en-US" dirty="0"/>
              <a:t>Generic Stream Encapsulation (GSE) used for the downlink data. </a:t>
            </a:r>
          </a:p>
          <a:p>
            <a:r>
              <a:rPr lang="en-US" dirty="0"/>
              <a:t>QUASI Error Free (QEF) Downlink</a:t>
            </a:r>
          </a:p>
          <a:p>
            <a:r>
              <a:rPr lang="en-US" dirty="0"/>
              <a:t>Variable Coding and Modulation</a:t>
            </a:r>
          </a:p>
          <a:p>
            <a:pPr marL="0" indent="0">
              <a:buNone/>
            </a:pPr>
            <a:endParaRPr lang="en-US" dirty="0"/>
          </a:p>
          <a:p>
            <a:endParaRPr lang="en-US" dirty="0"/>
          </a:p>
        </p:txBody>
      </p:sp>
    </p:spTree>
    <p:extLst>
      <p:ext uri="{BB962C8B-B14F-4D97-AF65-F5344CB8AC3E}">
        <p14:creationId xmlns:p14="http://schemas.microsoft.com/office/powerpoint/2010/main" val="3466515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2560" y="365127"/>
            <a:ext cx="6282790" cy="1212662"/>
          </a:xfrm>
        </p:spPr>
        <p:txBody>
          <a:bodyPr/>
          <a:lstStyle/>
          <a:p>
            <a:r>
              <a:rPr lang="en-US" b="1" i="1" dirty="0"/>
              <a:t>DVB-S2 Features</a:t>
            </a:r>
          </a:p>
        </p:txBody>
      </p:sp>
      <p:sp>
        <p:nvSpPr>
          <p:cNvPr id="3" name="Content Placeholder 2"/>
          <p:cNvSpPr>
            <a:spLocks noGrp="1"/>
          </p:cNvSpPr>
          <p:nvPr>
            <p:ph idx="1"/>
          </p:nvPr>
        </p:nvSpPr>
        <p:spPr/>
        <p:txBody>
          <a:bodyPr>
            <a:normAutofit/>
          </a:bodyPr>
          <a:lstStyle/>
          <a:p>
            <a:r>
              <a:rPr lang="en-US" sz="3200" dirty="0"/>
              <a:t>Continuous Transmission of frames at fixed symbol rate.</a:t>
            </a:r>
          </a:p>
          <a:p>
            <a:r>
              <a:rPr lang="en-US" sz="3200" dirty="0"/>
              <a:t>Modulation and Coding (MODCOD) can vary with each frame. </a:t>
            </a:r>
          </a:p>
          <a:p>
            <a:r>
              <a:rPr lang="en-US" sz="3200" dirty="0"/>
              <a:t>Linear and Non-linear Modulations</a:t>
            </a:r>
          </a:p>
          <a:p>
            <a:pPr lvl="1"/>
            <a:r>
              <a:rPr lang="en-US" sz="2900" dirty="0"/>
              <a:t>QPSK/8PSK</a:t>
            </a:r>
          </a:p>
          <a:p>
            <a:pPr lvl="1"/>
            <a:r>
              <a:rPr lang="en-US" sz="2900" dirty="0"/>
              <a:t>16APSK/32APSK</a:t>
            </a:r>
          </a:p>
          <a:p>
            <a:pPr lvl="1"/>
            <a:r>
              <a:rPr lang="en-US" sz="2900" dirty="0"/>
              <a:t>Addition Modulations with DVB-S2X</a:t>
            </a:r>
          </a:p>
          <a:p>
            <a:r>
              <a:rPr lang="en-US" sz="3200" dirty="0"/>
              <a:t>Very Powerful Forward Error Correction (FEC) LDPC+BCH</a:t>
            </a:r>
          </a:p>
          <a:p>
            <a:pPr marL="0" indent="0">
              <a:buNone/>
            </a:pPr>
            <a:endParaRPr lang="en-US" dirty="0"/>
          </a:p>
        </p:txBody>
      </p:sp>
    </p:spTree>
    <p:extLst>
      <p:ext uri="{BB962C8B-B14F-4D97-AF65-F5344CB8AC3E}">
        <p14:creationId xmlns:p14="http://schemas.microsoft.com/office/powerpoint/2010/main" val="3806225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18AE-CB72-4461-91EF-BAE0AFB52CBA}"/>
              </a:ext>
            </a:extLst>
          </p:cNvPr>
          <p:cNvSpPr>
            <a:spLocks noGrp="1"/>
          </p:cNvSpPr>
          <p:nvPr>
            <p:ph type="title"/>
          </p:nvPr>
        </p:nvSpPr>
        <p:spPr/>
        <p:txBody>
          <a:bodyPr/>
          <a:lstStyle/>
          <a:p>
            <a:r>
              <a:rPr lang="en-US" b="1" i="1" dirty="0"/>
              <a:t>Constellation Mapping</a:t>
            </a:r>
            <a:br>
              <a:rPr lang="en-US" b="1" i="1" dirty="0"/>
            </a:br>
            <a:r>
              <a:rPr lang="en-US" b="1" i="1" dirty="0"/>
              <a:t>	Non-Linear Modulations</a:t>
            </a:r>
          </a:p>
        </p:txBody>
      </p:sp>
      <p:sp>
        <p:nvSpPr>
          <p:cNvPr id="3" name="Content Placeholder 2">
            <a:extLst>
              <a:ext uri="{FF2B5EF4-FFF2-40B4-BE49-F238E27FC236}">
                <a16:creationId xmlns:a16="http://schemas.microsoft.com/office/drawing/2014/main" id="{90EF3A8B-F812-4BFF-8F5A-3D153A6C61C8}"/>
              </a:ext>
            </a:extLst>
          </p:cNvPr>
          <p:cNvSpPr>
            <a:spLocks noGrp="1"/>
          </p:cNvSpPr>
          <p:nvPr>
            <p:ph sz="half" idx="2"/>
          </p:nvPr>
        </p:nvSpPr>
        <p:spPr/>
        <p:txBody>
          <a:bodyPr/>
          <a:lstStyle/>
          <a:p>
            <a:r>
              <a:rPr lang="en-US" dirty="0"/>
              <a:t>8PSK</a:t>
            </a:r>
          </a:p>
        </p:txBody>
      </p:sp>
      <p:sp>
        <p:nvSpPr>
          <p:cNvPr id="4" name="Content Placeholder 3">
            <a:extLst>
              <a:ext uri="{FF2B5EF4-FFF2-40B4-BE49-F238E27FC236}">
                <a16:creationId xmlns:a16="http://schemas.microsoft.com/office/drawing/2014/main" id="{A1F50173-AF0D-4501-89BF-6167924A680F}"/>
              </a:ext>
            </a:extLst>
          </p:cNvPr>
          <p:cNvSpPr>
            <a:spLocks noGrp="1"/>
          </p:cNvSpPr>
          <p:nvPr>
            <p:ph sz="half" idx="1"/>
          </p:nvPr>
        </p:nvSpPr>
        <p:spPr/>
        <p:txBody>
          <a:bodyPr/>
          <a:lstStyle/>
          <a:p>
            <a:r>
              <a:rPr lang="en-US" dirty="0"/>
              <a:t>QPSK</a:t>
            </a:r>
          </a:p>
        </p:txBody>
      </p:sp>
      <p:pic>
        <p:nvPicPr>
          <p:cNvPr id="10" name="Picture 9">
            <a:extLst>
              <a:ext uri="{FF2B5EF4-FFF2-40B4-BE49-F238E27FC236}">
                <a16:creationId xmlns:a16="http://schemas.microsoft.com/office/drawing/2014/main" id="{1F58C771-9F18-4BD4-9EF8-C9F0D159FEF3}"/>
              </a:ext>
            </a:extLst>
          </p:cNvPr>
          <p:cNvPicPr>
            <a:picLocks noChangeAspect="1"/>
          </p:cNvPicPr>
          <p:nvPr/>
        </p:nvPicPr>
        <p:blipFill>
          <a:blip r:embed="rId3"/>
          <a:stretch>
            <a:fillRect/>
          </a:stretch>
        </p:blipFill>
        <p:spPr>
          <a:xfrm>
            <a:off x="2232560" y="2508191"/>
            <a:ext cx="2884098" cy="1887963"/>
          </a:xfrm>
          <a:prstGeom prst="rect">
            <a:avLst/>
          </a:prstGeom>
        </p:spPr>
      </p:pic>
      <p:pic>
        <p:nvPicPr>
          <p:cNvPr id="12" name="Picture 11">
            <a:extLst>
              <a:ext uri="{FF2B5EF4-FFF2-40B4-BE49-F238E27FC236}">
                <a16:creationId xmlns:a16="http://schemas.microsoft.com/office/drawing/2014/main" id="{EEE40B21-542B-440D-AAF9-6E2C57AF4F9C}"/>
              </a:ext>
            </a:extLst>
          </p:cNvPr>
          <p:cNvPicPr>
            <a:picLocks noChangeAspect="1"/>
          </p:cNvPicPr>
          <p:nvPr/>
        </p:nvPicPr>
        <p:blipFill>
          <a:blip r:embed="rId4"/>
          <a:stretch>
            <a:fillRect/>
          </a:stretch>
        </p:blipFill>
        <p:spPr>
          <a:xfrm>
            <a:off x="5285935" y="2508191"/>
            <a:ext cx="2951760" cy="1863237"/>
          </a:xfrm>
          <a:prstGeom prst="rect">
            <a:avLst/>
          </a:prstGeom>
        </p:spPr>
      </p:pic>
    </p:spTree>
    <p:extLst>
      <p:ext uri="{BB962C8B-B14F-4D97-AF65-F5344CB8AC3E}">
        <p14:creationId xmlns:p14="http://schemas.microsoft.com/office/powerpoint/2010/main" val="2181666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B628-50B0-47FB-8906-487DBC8668B7}"/>
              </a:ext>
            </a:extLst>
          </p:cNvPr>
          <p:cNvSpPr>
            <a:spLocks noGrp="1"/>
          </p:cNvSpPr>
          <p:nvPr>
            <p:ph type="title"/>
          </p:nvPr>
        </p:nvSpPr>
        <p:spPr>
          <a:xfrm>
            <a:off x="2131620" y="355600"/>
            <a:ext cx="6384921" cy="546373"/>
          </a:xfrm>
        </p:spPr>
        <p:txBody>
          <a:bodyPr/>
          <a:lstStyle/>
          <a:p>
            <a:r>
              <a:rPr lang="en-US" b="1" i="1" dirty="0"/>
              <a:t>Linear Modulations Mapping</a:t>
            </a:r>
          </a:p>
        </p:txBody>
      </p:sp>
      <p:sp>
        <p:nvSpPr>
          <p:cNvPr id="3" name="Text Placeholder 2">
            <a:extLst>
              <a:ext uri="{FF2B5EF4-FFF2-40B4-BE49-F238E27FC236}">
                <a16:creationId xmlns:a16="http://schemas.microsoft.com/office/drawing/2014/main" id="{96DB2DF4-9A58-41C3-8DBA-0C9214538373}"/>
              </a:ext>
            </a:extLst>
          </p:cNvPr>
          <p:cNvSpPr>
            <a:spLocks noGrp="1"/>
          </p:cNvSpPr>
          <p:nvPr>
            <p:ph type="body" idx="1"/>
          </p:nvPr>
        </p:nvSpPr>
        <p:spPr>
          <a:xfrm>
            <a:off x="6529114" y="2103036"/>
            <a:ext cx="2295432" cy="461402"/>
          </a:xfrm>
        </p:spPr>
        <p:txBody>
          <a:bodyPr/>
          <a:lstStyle/>
          <a:p>
            <a:r>
              <a:rPr lang="en-US" dirty="0"/>
              <a:t>16 APSK</a:t>
            </a:r>
          </a:p>
        </p:txBody>
      </p:sp>
      <p:pic>
        <p:nvPicPr>
          <p:cNvPr id="8" name="Content Placeholder 7">
            <a:extLst>
              <a:ext uri="{FF2B5EF4-FFF2-40B4-BE49-F238E27FC236}">
                <a16:creationId xmlns:a16="http://schemas.microsoft.com/office/drawing/2014/main" id="{9228FFAB-F426-48C9-93D7-B44411C614BC}"/>
              </a:ext>
            </a:extLst>
          </p:cNvPr>
          <p:cNvPicPr>
            <a:picLocks noGrp="1" noChangeAspect="1"/>
          </p:cNvPicPr>
          <p:nvPr>
            <p:ph sz="half" idx="2"/>
          </p:nvPr>
        </p:nvPicPr>
        <p:blipFill>
          <a:blip r:embed="rId3"/>
          <a:stretch>
            <a:fillRect/>
          </a:stretch>
        </p:blipFill>
        <p:spPr>
          <a:xfrm>
            <a:off x="2131722" y="1066800"/>
            <a:ext cx="4220906" cy="3016671"/>
          </a:xfrm>
        </p:spPr>
      </p:pic>
      <p:sp>
        <p:nvSpPr>
          <p:cNvPr id="5" name="Text Placeholder 4">
            <a:extLst>
              <a:ext uri="{FF2B5EF4-FFF2-40B4-BE49-F238E27FC236}">
                <a16:creationId xmlns:a16="http://schemas.microsoft.com/office/drawing/2014/main" id="{632E8D8D-9C68-4FB0-8D6B-BE4A845C2563}"/>
              </a:ext>
            </a:extLst>
          </p:cNvPr>
          <p:cNvSpPr>
            <a:spLocks noGrp="1"/>
          </p:cNvSpPr>
          <p:nvPr>
            <p:ph type="body" sz="quarter" idx="3"/>
          </p:nvPr>
        </p:nvSpPr>
        <p:spPr>
          <a:xfrm>
            <a:off x="4510508" y="5315876"/>
            <a:ext cx="1173536" cy="407334"/>
          </a:xfrm>
        </p:spPr>
        <p:txBody>
          <a:bodyPr/>
          <a:lstStyle/>
          <a:p>
            <a:r>
              <a:rPr lang="en-US" dirty="0"/>
              <a:t>32 APSK</a:t>
            </a:r>
          </a:p>
        </p:txBody>
      </p:sp>
      <p:pic>
        <p:nvPicPr>
          <p:cNvPr id="10" name="Content Placeholder 9">
            <a:extLst>
              <a:ext uri="{FF2B5EF4-FFF2-40B4-BE49-F238E27FC236}">
                <a16:creationId xmlns:a16="http://schemas.microsoft.com/office/drawing/2014/main" id="{BDF37B92-7538-418A-B832-FA12F21AF052}"/>
              </a:ext>
            </a:extLst>
          </p:cNvPr>
          <p:cNvPicPr>
            <a:picLocks noGrp="1" noChangeAspect="1"/>
          </p:cNvPicPr>
          <p:nvPr>
            <p:ph sz="quarter" idx="4"/>
          </p:nvPr>
        </p:nvPicPr>
        <p:blipFill>
          <a:blip r:embed="rId4"/>
          <a:stretch>
            <a:fillRect/>
          </a:stretch>
        </p:blipFill>
        <p:spPr>
          <a:xfrm>
            <a:off x="5756182" y="4062076"/>
            <a:ext cx="3244850" cy="2696792"/>
          </a:xfrm>
        </p:spPr>
      </p:pic>
    </p:spTree>
    <p:extLst>
      <p:ext uri="{BB962C8B-B14F-4D97-AF65-F5344CB8AC3E}">
        <p14:creationId xmlns:p14="http://schemas.microsoft.com/office/powerpoint/2010/main" val="123124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484BF-AD01-4544-A0D3-1200A984FD54}"/>
              </a:ext>
            </a:extLst>
          </p:cNvPr>
          <p:cNvSpPr>
            <a:spLocks noGrp="1"/>
          </p:cNvSpPr>
          <p:nvPr>
            <p:ph type="title"/>
          </p:nvPr>
        </p:nvSpPr>
        <p:spPr>
          <a:xfrm>
            <a:off x="2232560" y="365127"/>
            <a:ext cx="6282790" cy="555136"/>
          </a:xfrm>
        </p:spPr>
        <p:txBody>
          <a:bodyPr/>
          <a:lstStyle/>
          <a:p>
            <a:r>
              <a:rPr lang="en-US" b="1" i="1" dirty="0"/>
              <a:t>DVB-S2 Performance</a:t>
            </a:r>
          </a:p>
        </p:txBody>
      </p:sp>
      <p:pic>
        <p:nvPicPr>
          <p:cNvPr id="5" name="Content Placeholder 4">
            <a:extLst>
              <a:ext uri="{FF2B5EF4-FFF2-40B4-BE49-F238E27FC236}">
                <a16:creationId xmlns:a16="http://schemas.microsoft.com/office/drawing/2014/main" id="{DB07D24C-D6DF-4779-9B3B-8DC2C6D5AEF5}"/>
              </a:ext>
            </a:extLst>
          </p:cNvPr>
          <p:cNvPicPr>
            <a:picLocks noGrp="1" noChangeAspect="1"/>
          </p:cNvPicPr>
          <p:nvPr>
            <p:ph idx="1"/>
          </p:nvPr>
        </p:nvPicPr>
        <p:blipFill>
          <a:blip r:embed="rId3"/>
          <a:stretch>
            <a:fillRect/>
          </a:stretch>
        </p:blipFill>
        <p:spPr>
          <a:xfrm>
            <a:off x="2142328" y="1327120"/>
            <a:ext cx="6930808" cy="4786809"/>
          </a:xfrm>
        </p:spPr>
      </p:pic>
    </p:spTree>
    <p:extLst>
      <p:ext uri="{BB962C8B-B14F-4D97-AF65-F5344CB8AC3E}">
        <p14:creationId xmlns:p14="http://schemas.microsoft.com/office/powerpoint/2010/main" val="1482382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3938-8CAD-4EAE-85CE-D2E2C6C05C9B}"/>
              </a:ext>
            </a:extLst>
          </p:cNvPr>
          <p:cNvSpPr>
            <a:spLocks noGrp="1"/>
          </p:cNvSpPr>
          <p:nvPr>
            <p:ph type="title"/>
          </p:nvPr>
        </p:nvSpPr>
        <p:spPr>
          <a:xfrm>
            <a:off x="2232560" y="365127"/>
            <a:ext cx="6282790" cy="543412"/>
          </a:xfrm>
        </p:spPr>
        <p:txBody>
          <a:bodyPr>
            <a:normAutofit fontScale="90000"/>
          </a:bodyPr>
          <a:lstStyle/>
          <a:p>
            <a:r>
              <a:rPr lang="en-US" dirty="0"/>
              <a:t>DVB-S2 Performance</a:t>
            </a:r>
          </a:p>
        </p:txBody>
      </p:sp>
      <p:pic>
        <p:nvPicPr>
          <p:cNvPr id="5" name="Content Placeholder 4">
            <a:extLst>
              <a:ext uri="{FF2B5EF4-FFF2-40B4-BE49-F238E27FC236}">
                <a16:creationId xmlns:a16="http://schemas.microsoft.com/office/drawing/2014/main" id="{3350CD37-C93E-48C2-A215-7EB2C9C8B171}"/>
              </a:ext>
            </a:extLst>
          </p:cNvPr>
          <p:cNvPicPr>
            <a:picLocks noGrp="1" noChangeAspect="1"/>
          </p:cNvPicPr>
          <p:nvPr>
            <p:ph idx="1"/>
          </p:nvPr>
        </p:nvPicPr>
        <p:blipFill>
          <a:blip r:embed="rId3"/>
          <a:stretch>
            <a:fillRect/>
          </a:stretch>
        </p:blipFill>
        <p:spPr>
          <a:xfrm>
            <a:off x="2455984" y="988396"/>
            <a:ext cx="5363307" cy="5623420"/>
          </a:xfrm>
        </p:spPr>
      </p:pic>
    </p:spTree>
    <p:extLst>
      <p:ext uri="{BB962C8B-B14F-4D97-AF65-F5344CB8AC3E}">
        <p14:creationId xmlns:p14="http://schemas.microsoft.com/office/powerpoint/2010/main" val="240681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F405-A7D0-4E1D-94DB-3B2841683BF6}"/>
              </a:ext>
            </a:extLst>
          </p:cNvPr>
          <p:cNvSpPr>
            <a:spLocks noGrp="1"/>
          </p:cNvSpPr>
          <p:nvPr>
            <p:ph type="title"/>
          </p:nvPr>
        </p:nvSpPr>
        <p:spPr/>
        <p:txBody>
          <a:bodyPr/>
          <a:lstStyle/>
          <a:p>
            <a:r>
              <a:rPr lang="en-US" dirty="0"/>
              <a:t>Es/No vs Packet Error Rates</a:t>
            </a:r>
          </a:p>
        </p:txBody>
      </p:sp>
      <p:pic>
        <p:nvPicPr>
          <p:cNvPr id="5" name="Content Placeholder 4">
            <a:extLst>
              <a:ext uri="{FF2B5EF4-FFF2-40B4-BE49-F238E27FC236}">
                <a16:creationId xmlns:a16="http://schemas.microsoft.com/office/drawing/2014/main" id="{DC9E7421-B7A8-4F15-8185-91F65A9A2F33}"/>
              </a:ext>
            </a:extLst>
          </p:cNvPr>
          <p:cNvPicPr>
            <a:picLocks noGrp="1" noChangeAspect="1"/>
          </p:cNvPicPr>
          <p:nvPr>
            <p:ph idx="1"/>
          </p:nvPr>
        </p:nvPicPr>
        <p:blipFill>
          <a:blip r:embed="rId3"/>
          <a:stretch>
            <a:fillRect/>
          </a:stretch>
        </p:blipFill>
        <p:spPr>
          <a:xfrm>
            <a:off x="2243719" y="1690689"/>
            <a:ext cx="6271631" cy="4629843"/>
          </a:xfrm>
        </p:spPr>
      </p:pic>
    </p:spTree>
    <p:extLst>
      <p:ext uri="{BB962C8B-B14F-4D97-AF65-F5344CB8AC3E}">
        <p14:creationId xmlns:p14="http://schemas.microsoft.com/office/powerpoint/2010/main" val="561146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P4XT Downlink</a:t>
            </a:r>
          </a:p>
        </p:txBody>
      </p:sp>
      <p:sp>
        <p:nvSpPr>
          <p:cNvPr id="3" name="Content Placeholder 2"/>
          <p:cNvSpPr>
            <a:spLocks noGrp="1"/>
          </p:cNvSpPr>
          <p:nvPr>
            <p:ph idx="1"/>
          </p:nvPr>
        </p:nvSpPr>
        <p:spPr/>
        <p:txBody>
          <a:bodyPr/>
          <a:lstStyle/>
          <a:p>
            <a:r>
              <a:rPr lang="en-US" sz="2400" dirty="0"/>
              <a:t>10.455 (</a:t>
            </a:r>
            <a:r>
              <a:rPr lang="en-US" sz="2400" dirty="0" err="1"/>
              <a:t>typ</a:t>
            </a:r>
            <a:r>
              <a:rPr lang="en-US" sz="2400" dirty="0"/>
              <a:t>) GHz Carrier</a:t>
            </a:r>
          </a:p>
          <a:p>
            <a:r>
              <a:rPr lang="en-US" sz="2400" dirty="0"/>
              <a:t>Single Digital Downlink Carrier</a:t>
            </a:r>
          </a:p>
          <a:p>
            <a:r>
              <a:rPr lang="en-US" sz="2400" dirty="0"/>
              <a:t>Saturated Power Amplifier (maximize DC efficiency)</a:t>
            </a:r>
          </a:p>
          <a:p>
            <a:r>
              <a:rPr lang="en-US" sz="2400" dirty="0"/>
              <a:t>Up to 8+ MSPS</a:t>
            </a:r>
          </a:p>
          <a:p>
            <a:r>
              <a:rPr lang="en-US" sz="2400" dirty="0"/>
              <a:t>DVB-S2 QPSK/8PSK Modulation</a:t>
            </a:r>
          </a:p>
          <a:p>
            <a:r>
              <a:rPr lang="en-US" sz="2400" dirty="0"/>
              <a:t>ALL Stations synchronize to the downlink </a:t>
            </a:r>
          </a:p>
          <a:p>
            <a:r>
              <a:rPr lang="en-US" sz="2400" dirty="0"/>
              <a:t>Stations Decode streams they want (including all streams if capable)</a:t>
            </a:r>
          </a:p>
          <a:p>
            <a:endParaRPr lang="en-US" dirty="0"/>
          </a:p>
        </p:txBody>
      </p:sp>
    </p:spTree>
    <p:extLst>
      <p:ext uri="{BB962C8B-B14F-4D97-AF65-F5344CB8AC3E}">
        <p14:creationId xmlns:p14="http://schemas.microsoft.com/office/powerpoint/2010/main" val="3133231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95FF-0C81-4DE3-9C1E-5F53257371D7}"/>
              </a:ext>
            </a:extLst>
          </p:cNvPr>
          <p:cNvSpPr>
            <a:spLocks noGrp="1"/>
          </p:cNvSpPr>
          <p:nvPr>
            <p:ph type="title"/>
          </p:nvPr>
        </p:nvSpPr>
        <p:spPr/>
        <p:txBody>
          <a:bodyPr/>
          <a:lstStyle/>
          <a:p>
            <a:r>
              <a:rPr lang="en-US" dirty="0"/>
              <a:t>Logical Architecture</a:t>
            </a:r>
          </a:p>
        </p:txBody>
      </p:sp>
      <p:pic>
        <p:nvPicPr>
          <p:cNvPr id="5" name="Content Placeholder 4" descr="A screenshot of a cell phone&#10;&#10;Description automatically generated">
            <a:extLst>
              <a:ext uri="{FF2B5EF4-FFF2-40B4-BE49-F238E27FC236}">
                <a16:creationId xmlns:a16="http://schemas.microsoft.com/office/drawing/2014/main" id="{F5699822-B21B-48A9-9965-D656AB3C9EDC}"/>
              </a:ext>
            </a:extLst>
          </p:cNvPr>
          <p:cNvPicPr>
            <a:picLocks noGrp="1" noChangeAspect="1"/>
          </p:cNvPicPr>
          <p:nvPr>
            <p:ph idx="1"/>
          </p:nvPr>
        </p:nvPicPr>
        <p:blipFill>
          <a:blip r:embed="rId3"/>
          <a:stretch>
            <a:fillRect/>
          </a:stretch>
        </p:blipFill>
        <p:spPr>
          <a:xfrm>
            <a:off x="2543293" y="1138238"/>
            <a:ext cx="5660789" cy="5038725"/>
          </a:xfrm>
        </p:spPr>
      </p:pic>
    </p:spTree>
    <p:extLst>
      <p:ext uri="{BB962C8B-B14F-4D97-AF65-F5344CB8AC3E}">
        <p14:creationId xmlns:p14="http://schemas.microsoft.com/office/powerpoint/2010/main" val="2734783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3E57-1AC8-49AA-8BDD-F2681B7821AC}"/>
              </a:ext>
            </a:extLst>
          </p:cNvPr>
          <p:cNvSpPr>
            <a:spLocks noGrp="1"/>
          </p:cNvSpPr>
          <p:nvPr>
            <p:ph type="title"/>
          </p:nvPr>
        </p:nvSpPr>
        <p:spPr/>
        <p:txBody>
          <a:bodyPr/>
          <a:lstStyle/>
          <a:p>
            <a:r>
              <a:rPr lang="en-US" dirty="0"/>
              <a:t>Physical Architecture</a:t>
            </a:r>
          </a:p>
        </p:txBody>
      </p:sp>
      <p:pic>
        <p:nvPicPr>
          <p:cNvPr id="5" name="Content Placeholder 4">
            <a:extLst>
              <a:ext uri="{FF2B5EF4-FFF2-40B4-BE49-F238E27FC236}">
                <a16:creationId xmlns:a16="http://schemas.microsoft.com/office/drawing/2014/main" id="{2E696EC1-6A7F-40AB-8DDF-6AEF4509067A}"/>
              </a:ext>
            </a:extLst>
          </p:cNvPr>
          <p:cNvPicPr>
            <a:picLocks noGrp="1" noChangeAspect="1"/>
          </p:cNvPicPr>
          <p:nvPr>
            <p:ph idx="1"/>
          </p:nvPr>
        </p:nvPicPr>
        <p:blipFill>
          <a:blip r:embed="rId2"/>
          <a:stretch>
            <a:fillRect/>
          </a:stretch>
        </p:blipFill>
        <p:spPr>
          <a:xfrm>
            <a:off x="2826791" y="1138238"/>
            <a:ext cx="5093793" cy="5038725"/>
          </a:xfrm>
        </p:spPr>
      </p:pic>
    </p:spTree>
    <p:extLst>
      <p:ext uri="{BB962C8B-B14F-4D97-AF65-F5344CB8AC3E}">
        <p14:creationId xmlns:p14="http://schemas.microsoft.com/office/powerpoint/2010/main" val="325220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5015-94FB-424F-8FEF-EBAC808F5C36}"/>
              </a:ext>
            </a:extLst>
          </p:cNvPr>
          <p:cNvSpPr>
            <a:spLocks noGrp="1"/>
          </p:cNvSpPr>
          <p:nvPr>
            <p:ph type="title"/>
          </p:nvPr>
        </p:nvSpPr>
        <p:spPr/>
        <p:txBody>
          <a:bodyPr/>
          <a:lstStyle/>
          <a:p>
            <a:r>
              <a:rPr lang="en-US" dirty="0"/>
              <a:t>What is P4XT</a:t>
            </a:r>
          </a:p>
        </p:txBody>
      </p:sp>
      <p:sp>
        <p:nvSpPr>
          <p:cNvPr id="3" name="Content Placeholder 2">
            <a:extLst>
              <a:ext uri="{FF2B5EF4-FFF2-40B4-BE49-F238E27FC236}">
                <a16:creationId xmlns:a16="http://schemas.microsoft.com/office/drawing/2014/main" id="{D622EDF5-44E5-4E60-B35C-829229C5A1D7}"/>
              </a:ext>
            </a:extLst>
          </p:cNvPr>
          <p:cNvSpPr>
            <a:spLocks noGrp="1"/>
          </p:cNvSpPr>
          <p:nvPr>
            <p:ph idx="1"/>
          </p:nvPr>
        </p:nvSpPr>
        <p:spPr/>
        <p:txBody>
          <a:bodyPr/>
          <a:lstStyle/>
          <a:p>
            <a:r>
              <a:rPr lang="en-US" dirty="0"/>
              <a:t>Phase 4 ‘X’ Transponder</a:t>
            </a:r>
          </a:p>
          <a:p>
            <a:r>
              <a:rPr lang="en-US" dirty="0"/>
              <a:t>Phase 4 coined by AMSAT orgs to refer to GEO.</a:t>
            </a:r>
          </a:p>
          <a:p>
            <a:r>
              <a:rPr lang="en-US" dirty="0"/>
              <a:t>Deliver Designs for:</a:t>
            </a:r>
          </a:p>
          <a:p>
            <a:pPr lvl="1"/>
            <a:r>
              <a:rPr lang="en-US" dirty="0"/>
              <a:t>Space Based Digital Multiplexed Transponder P4XDMT</a:t>
            </a:r>
          </a:p>
          <a:p>
            <a:pPr lvl="1"/>
            <a:r>
              <a:rPr lang="en-US" dirty="0"/>
              <a:t>Low Cost Earth Station Model P4XM</a:t>
            </a:r>
          </a:p>
          <a:p>
            <a:r>
              <a:rPr lang="en-US" dirty="0"/>
              <a:t>Formal ORI Research &amp; Development Project</a:t>
            </a:r>
          </a:p>
          <a:p>
            <a:r>
              <a:rPr lang="en-US" dirty="0"/>
              <a:t>All Volunteer Engineering Resources</a:t>
            </a:r>
          </a:p>
          <a:p>
            <a:pPr lvl="1"/>
            <a:r>
              <a:rPr lang="en-US" dirty="0"/>
              <a:t>Global Amateur Radio Community</a:t>
            </a:r>
          </a:p>
          <a:p>
            <a:pPr lvl="1"/>
            <a:r>
              <a:rPr lang="en-US" dirty="0"/>
              <a:t>Open Source Global Satellite Community</a:t>
            </a:r>
          </a:p>
          <a:p>
            <a:r>
              <a:rPr lang="en-US" dirty="0"/>
              <a:t>Funded Tools, Equipment, and Hardware</a:t>
            </a:r>
          </a:p>
          <a:p>
            <a:pPr lvl="1"/>
            <a:r>
              <a:rPr lang="en-US" dirty="0"/>
              <a:t>$50,000 Phase I (committed)</a:t>
            </a:r>
          </a:p>
          <a:p>
            <a:pPr lvl="1"/>
            <a:r>
              <a:rPr lang="en-US" dirty="0"/>
              <a:t>$500,000 Phase II (in process)</a:t>
            </a:r>
          </a:p>
          <a:p>
            <a:pPr lvl="1"/>
            <a:endParaRPr lang="en-US" dirty="0"/>
          </a:p>
        </p:txBody>
      </p:sp>
    </p:spTree>
    <p:extLst>
      <p:ext uri="{BB962C8B-B14F-4D97-AF65-F5344CB8AC3E}">
        <p14:creationId xmlns:p14="http://schemas.microsoft.com/office/powerpoint/2010/main" val="822249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D0FD-2A9A-4696-8219-73E05351BF71}"/>
              </a:ext>
            </a:extLst>
          </p:cNvPr>
          <p:cNvSpPr>
            <a:spLocks noGrp="1"/>
          </p:cNvSpPr>
          <p:nvPr>
            <p:ph type="title"/>
          </p:nvPr>
        </p:nvSpPr>
        <p:spPr/>
        <p:txBody>
          <a:bodyPr/>
          <a:lstStyle/>
          <a:p>
            <a:r>
              <a:rPr lang="en-US" dirty="0"/>
              <a:t>DVB-S2 Transmitter Block</a:t>
            </a:r>
          </a:p>
        </p:txBody>
      </p:sp>
      <p:sp>
        <p:nvSpPr>
          <p:cNvPr id="3" name="Content Placeholder 2">
            <a:extLst>
              <a:ext uri="{FF2B5EF4-FFF2-40B4-BE49-F238E27FC236}">
                <a16:creationId xmlns:a16="http://schemas.microsoft.com/office/drawing/2014/main" id="{F9135CF9-E1FD-4268-95F5-CA1FD52611AC}"/>
              </a:ext>
            </a:extLst>
          </p:cNvPr>
          <p:cNvSpPr>
            <a:spLocks noGrp="1"/>
          </p:cNvSpPr>
          <p:nvPr>
            <p:ph idx="1"/>
          </p:nvPr>
        </p:nvSpPr>
        <p:spPr/>
        <p:txBody>
          <a:bodyPr/>
          <a:lstStyle/>
          <a:p>
            <a:r>
              <a:rPr lang="en-US" dirty="0"/>
              <a:t>Transmits Downlink </a:t>
            </a:r>
            <a:r>
              <a:rPr lang="en-US" dirty="0" err="1"/>
              <a:t>BBFrames</a:t>
            </a:r>
            <a:endParaRPr lang="en-US" dirty="0"/>
          </a:p>
          <a:p>
            <a:r>
              <a:rPr lang="en-US" dirty="0"/>
              <a:t>Pulls Data From FIFO or Block Memory</a:t>
            </a:r>
          </a:p>
          <a:p>
            <a:pPr lvl="1"/>
            <a:r>
              <a:rPr lang="en-US" dirty="0"/>
              <a:t>ISOCHRONOUS (NBM) Has Priority</a:t>
            </a:r>
          </a:p>
          <a:p>
            <a:r>
              <a:rPr lang="en-US" dirty="0"/>
              <a:t>If No Full Frame Available – Dummy Frame is sent</a:t>
            </a:r>
          </a:p>
          <a:p>
            <a:r>
              <a:rPr lang="en-US" dirty="0"/>
              <a:t>Frames are always sent back to back – no gaps - ever</a:t>
            </a:r>
          </a:p>
          <a:p>
            <a:r>
              <a:rPr lang="en-US" dirty="0"/>
              <a:t>Symbol Rate is Fixed but may be changed from time to time. 80kbaud to 8Mbaud typical</a:t>
            </a:r>
          </a:p>
          <a:p>
            <a:r>
              <a:rPr lang="en-US" dirty="0"/>
              <a:t>Each Frame has MODCOD and Size (16k/64k)</a:t>
            </a:r>
          </a:p>
          <a:p>
            <a:pPr lvl="1"/>
            <a:r>
              <a:rPr lang="en-US" dirty="0"/>
              <a:t>Modulation QPSK, 8PSK always supported</a:t>
            </a:r>
          </a:p>
          <a:p>
            <a:pPr lvl="1"/>
            <a:r>
              <a:rPr lang="en-US" dirty="0"/>
              <a:t>Pilot Insertion (normally on in all cases)</a:t>
            </a:r>
          </a:p>
          <a:p>
            <a:pPr lvl="1"/>
            <a:r>
              <a:rPr lang="en-US" dirty="0"/>
              <a:t>APSK16/APSK32 with Linear Output Chains</a:t>
            </a:r>
          </a:p>
          <a:p>
            <a:pPr lvl="1"/>
            <a:r>
              <a:rPr lang="en-US" dirty="0"/>
              <a:t>FEC ¼,1/3, 1/2, ¾ 3/5, 4/5, 8/9, 9/10</a:t>
            </a:r>
          </a:p>
          <a:p>
            <a:r>
              <a:rPr lang="en-US" dirty="0"/>
              <a:t>Transmitter unaware of payload format</a:t>
            </a:r>
          </a:p>
          <a:p>
            <a:pPr marL="0" indent="0">
              <a:buNone/>
            </a:pPr>
            <a:endParaRPr lang="en-US" dirty="0"/>
          </a:p>
        </p:txBody>
      </p:sp>
    </p:spTree>
    <p:extLst>
      <p:ext uri="{BB962C8B-B14F-4D97-AF65-F5344CB8AC3E}">
        <p14:creationId xmlns:p14="http://schemas.microsoft.com/office/powerpoint/2010/main" val="4241517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510B-24FA-4D9F-87EF-F0774D790DBF}"/>
              </a:ext>
            </a:extLst>
          </p:cNvPr>
          <p:cNvSpPr>
            <a:spLocks noGrp="1"/>
          </p:cNvSpPr>
          <p:nvPr>
            <p:ph type="title"/>
          </p:nvPr>
        </p:nvSpPr>
        <p:spPr/>
        <p:txBody>
          <a:bodyPr/>
          <a:lstStyle/>
          <a:p>
            <a:r>
              <a:rPr lang="en-US" dirty="0"/>
              <a:t>GR DVB-S2 Transmitter</a:t>
            </a:r>
          </a:p>
        </p:txBody>
      </p:sp>
      <p:pic>
        <p:nvPicPr>
          <p:cNvPr id="5" name="Content Placeholder 4">
            <a:extLst>
              <a:ext uri="{FF2B5EF4-FFF2-40B4-BE49-F238E27FC236}">
                <a16:creationId xmlns:a16="http://schemas.microsoft.com/office/drawing/2014/main" id="{673C8413-46A7-4124-861E-62821CC5EA6E}"/>
              </a:ext>
            </a:extLst>
          </p:cNvPr>
          <p:cNvPicPr>
            <a:picLocks noGrp="1" noChangeAspect="1"/>
          </p:cNvPicPr>
          <p:nvPr>
            <p:ph idx="1"/>
          </p:nvPr>
        </p:nvPicPr>
        <p:blipFill>
          <a:blip r:embed="rId3"/>
          <a:stretch>
            <a:fillRect/>
          </a:stretch>
        </p:blipFill>
        <p:spPr>
          <a:xfrm>
            <a:off x="2232560" y="1399216"/>
            <a:ext cx="6808955" cy="4279184"/>
          </a:xfrm>
        </p:spPr>
      </p:pic>
    </p:spTree>
    <p:extLst>
      <p:ext uri="{BB962C8B-B14F-4D97-AF65-F5344CB8AC3E}">
        <p14:creationId xmlns:p14="http://schemas.microsoft.com/office/powerpoint/2010/main" val="2453764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0D7D-4B5F-4532-9F87-00E9A1216228}"/>
              </a:ext>
            </a:extLst>
          </p:cNvPr>
          <p:cNvSpPr>
            <a:spLocks noGrp="1"/>
          </p:cNvSpPr>
          <p:nvPr>
            <p:ph type="title"/>
          </p:nvPr>
        </p:nvSpPr>
        <p:spPr/>
        <p:txBody>
          <a:bodyPr>
            <a:normAutofit fontScale="90000"/>
          </a:bodyPr>
          <a:lstStyle/>
          <a:p>
            <a:r>
              <a:rPr lang="en-US" b="1" i="1" dirty="0"/>
              <a:t>BBFRAME (</a:t>
            </a:r>
            <a:r>
              <a:rPr lang="en-US" b="1" i="1" dirty="0" err="1"/>
              <a:t>BaseBand</a:t>
            </a:r>
            <a:r>
              <a:rPr lang="en-US" b="1" i="1" dirty="0"/>
              <a:t> Frame)</a:t>
            </a:r>
            <a:br>
              <a:rPr lang="en-US" b="1" i="1" dirty="0"/>
            </a:br>
            <a:r>
              <a:rPr lang="en-US" b="1" i="1" dirty="0"/>
              <a:t> </a:t>
            </a:r>
            <a:r>
              <a:rPr lang="en-US" sz="2400" b="1" dirty="0"/>
              <a:t>Not to be confused with IQ Baseband</a:t>
            </a:r>
          </a:p>
        </p:txBody>
      </p:sp>
      <p:pic>
        <p:nvPicPr>
          <p:cNvPr id="5" name="Content Placeholder 4">
            <a:extLst>
              <a:ext uri="{FF2B5EF4-FFF2-40B4-BE49-F238E27FC236}">
                <a16:creationId xmlns:a16="http://schemas.microsoft.com/office/drawing/2014/main" id="{A798145A-630D-46D7-A14A-768F3581248A}"/>
              </a:ext>
            </a:extLst>
          </p:cNvPr>
          <p:cNvPicPr>
            <a:picLocks noGrp="1" noChangeAspect="1"/>
          </p:cNvPicPr>
          <p:nvPr>
            <p:ph idx="1"/>
          </p:nvPr>
        </p:nvPicPr>
        <p:blipFill>
          <a:blip r:embed="rId2"/>
          <a:stretch>
            <a:fillRect/>
          </a:stretch>
        </p:blipFill>
        <p:spPr>
          <a:xfrm>
            <a:off x="2056534" y="2568209"/>
            <a:ext cx="7087466" cy="1881554"/>
          </a:xfrm>
        </p:spPr>
      </p:pic>
    </p:spTree>
    <p:extLst>
      <p:ext uri="{BB962C8B-B14F-4D97-AF65-F5344CB8AC3E}">
        <p14:creationId xmlns:p14="http://schemas.microsoft.com/office/powerpoint/2010/main" val="3408672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B9DE-BF8D-454F-8089-1654634CECD0}"/>
              </a:ext>
            </a:extLst>
          </p:cNvPr>
          <p:cNvSpPr>
            <a:spLocks noGrp="1"/>
          </p:cNvSpPr>
          <p:nvPr>
            <p:ph type="title"/>
          </p:nvPr>
        </p:nvSpPr>
        <p:spPr>
          <a:xfrm>
            <a:off x="2232560" y="365127"/>
            <a:ext cx="6282790" cy="936136"/>
          </a:xfrm>
        </p:spPr>
        <p:txBody>
          <a:bodyPr/>
          <a:lstStyle/>
          <a:p>
            <a:r>
              <a:rPr lang="en-US" dirty="0"/>
              <a:t>FEC FRAME</a:t>
            </a:r>
          </a:p>
        </p:txBody>
      </p:sp>
      <p:pic>
        <p:nvPicPr>
          <p:cNvPr id="5" name="Content Placeholder 4">
            <a:extLst>
              <a:ext uri="{FF2B5EF4-FFF2-40B4-BE49-F238E27FC236}">
                <a16:creationId xmlns:a16="http://schemas.microsoft.com/office/drawing/2014/main" id="{9BF218F4-63DB-4157-8120-334983093DF5}"/>
              </a:ext>
            </a:extLst>
          </p:cNvPr>
          <p:cNvPicPr>
            <a:picLocks noGrp="1" noChangeAspect="1"/>
          </p:cNvPicPr>
          <p:nvPr>
            <p:ph idx="1"/>
          </p:nvPr>
        </p:nvPicPr>
        <p:blipFill>
          <a:blip r:embed="rId2"/>
          <a:stretch>
            <a:fillRect/>
          </a:stretch>
        </p:blipFill>
        <p:spPr>
          <a:xfrm>
            <a:off x="2232560" y="2086708"/>
            <a:ext cx="6391137" cy="2080227"/>
          </a:xfrm>
        </p:spPr>
      </p:pic>
    </p:spTree>
    <p:extLst>
      <p:ext uri="{BB962C8B-B14F-4D97-AF65-F5344CB8AC3E}">
        <p14:creationId xmlns:p14="http://schemas.microsoft.com/office/powerpoint/2010/main" val="1983789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369E-9C68-40CC-BEF8-4596427E84FC}"/>
              </a:ext>
            </a:extLst>
          </p:cNvPr>
          <p:cNvSpPr>
            <a:spLocks noGrp="1"/>
          </p:cNvSpPr>
          <p:nvPr>
            <p:ph type="title"/>
          </p:nvPr>
        </p:nvSpPr>
        <p:spPr/>
        <p:txBody>
          <a:bodyPr/>
          <a:lstStyle/>
          <a:p>
            <a:r>
              <a:rPr lang="en-US" b="1" i="1" dirty="0"/>
              <a:t>PLFRAME (Physical Layer)</a:t>
            </a:r>
          </a:p>
        </p:txBody>
      </p:sp>
      <p:pic>
        <p:nvPicPr>
          <p:cNvPr id="5" name="Content Placeholder 4">
            <a:extLst>
              <a:ext uri="{FF2B5EF4-FFF2-40B4-BE49-F238E27FC236}">
                <a16:creationId xmlns:a16="http://schemas.microsoft.com/office/drawing/2014/main" id="{D0623BCA-8AB9-40F8-8A8A-056E9150E188}"/>
              </a:ext>
            </a:extLst>
          </p:cNvPr>
          <p:cNvPicPr>
            <a:picLocks noGrp="1" noChangeAspect="1"/>
          </p:cNvPicPr>
          <p:nvPr>
            <p:ph idx="1"/>
          </p:nvPr>
        </p:nvPicPr>
        <p:blipFill>
          <a:blip r:embed="rId2"/>
          <a:stretch>
            <a:fillRect/>
          </a:stretch>
        </p:blipFill>
        <p:spPr>
          <a:xfrm>
            <a:off x="2190978" y="1582616"/>
            <a:ext cx="6956225" cy="3285219"/>
          </a:xfrm>
        </p:spPr>
      </p:pic>
    </p:spTree>
    <p:extLst>
      <p:ext uri="{BB962C8B-B14F-4D97-AF65-F5344CB8AC3E}">
        <p14:creationId xmlns:p14="http://schemas.microsoft.com/office/powerpoint/2010/main" val="963940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1E3C2-7376-4FF0-A478-1064FD70330C}"/>
              </a:ext>
            </a:extLst>
          </p:cNvPr>
          <p:cNvSpPr>
            <a:spLocks noGrp="1"/>
          </p:cNvSpPr>
          <p:nvPr>
            <p:ph type="title"/>
          </p:nvPr>
        </p:nvSpPr>
        <p:spPr/>
        <p:txBody>
          <a:bodyPr/>
          <a:lstStyle/>
          <a:p>
            <a:r>
              <a:rPr lang="en-US" b="1" i="1" dirty="0"/>
              <a:t>PL Scrambler</a:t>
            </a:r>
          </a:p>
        </p:txBody>
      </p:sp>
      <p:pic>
        <p:nvPicPr>
          <p:cNvPr id="5" name="Content Placeholder 4">
            <a:extLst>
              <a:ext uri="{FF2B5EF4-FFF2-40B4-BE49-F238E27FC236}">
                <a16:creationId xmlns:a16="http://schemas.microsoft.com/office/drawing/2014/main" id="{A1683DF4-3FD3-4EDD-9173-62EF085BB847}"/>
              </a:ext>
            </a:extLst>
          </p:cNvPr>
          <p:cNvPicPr>
            <a:picLocks noGrp="1" noChangeAspect="1"/>
          </p:cNvPicPr>
          <p:nvPr>
            <p:ph idx="1"/>
          </p:nvPr>
        </p:nvPicPr>
        <p:blipFill>
          <a:blip r:embed="rId2"/>
          <a:stretch>
            <a:fillRect/>
          </a:stretch>
        </p:blipFill>
        <p:spPr>
          <a:xfrm>
            <a:off x="2088776" y="2172533"/>
            <a:ext cx="7055224" cy="2375088"/>
          </a:xfrm>
        </p:spPr>
      </p:pic>
    </p:spTree>
    <p:extLst>
      <p:ext uri="{BB962C8B-B14F-4D97-AF65-F5344CB8AC3E}">
        <p14:creationId xmlns:p14="http://schemas.microsoft.com/office/powerpoint/2010/main" val="2126934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12A8D-3994-4952-87C9-64D72B130803}"/>
              </a:ext>
            </a:extLst>
          </p:cNvPr>
          <p:cNvSpPr>
            <a:spLocks noGrp="1"/>
          </p:cNvSpPr>
          <p:nvPr>
            <p:ph type="title"/>
          </p:nvPr>
        </p:nvSpPr>
        <p:spPr>
          <a:xfrm>
            <a:off x="2232560" y="365127"/>
            <a:ext cx="6282790" cy="800286"/>
          </a:xfrm>
        </p:spPr>
        <p:txBody>
          <a:bodyPr>
            <a:normAutofit/>
          </a:bodyPr>
          <a:lstStyle/>
          <a:p>
            <a:r>
              <a:rPr lang="en-US" b="1" i="1" dirty="0"/>
              <a:t>BIT INTERLEAVING (8PSK)</a:t>
            </a:r>
          </a:p>
        </p:txBody>
      </p:sp>
      <p:pic>
        <p:nvPicPr>
          <p:cNvPr id="5" name="Content Placeholder 4">
            <a:extLst>
              <a:ext uri="{FF2B5EF4-FFF2-40B4-BE49-F238E27FC236}">
                <a16:creationId xmlns:a16="http://schemas.microsoft.com/office/drawing/2014/main" id="{17EB810B-BF4B-4742-A911-FCAADF9A181E}"/>
              </a:ext>
            </a:extLst>
          </p:cNvPr>
          <p:cNvPicPr>
            <a:picLocks noGrp="1" noChangeAspect="1"/>
          </p:cNvPicPr>
          <p:nvPr>
            <p:ph idx="1"/>
          </p:nvPr>
        </p:nvPicPr>
        <p:blipFill>
          <a:blip r:embed="rId2"/>
          <a:stretch>
            <a:fillRect/>
          </a:stretch>
        </p:blipFill>
        <p:spPr>
          <a:xfrm>
            <a:off x="2142136" y="1237131"/>
            <a:ext cx="6930713" cy="4833058"/>
          </a:xfrm>
        </p:spPr>
      </p:pic>
    </p:spTree>
    <p:extLst>
      <p:ext uri="{BB962C8B-B14F-4D97-AF65-F5344CB8AC3E}">
        <p14:creationId xmlns:p14="http://schemas.microsoft.com/office/powerpoint/2010/main" val="2232744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DA82-8B11-43CD-9B98-E5BF1E0C5E2D}"/>
              </a:ext>
            </a:extLst>
          </p:cNvPr>
          <p:cNvSpPr>
            <a:spLocks noGrp="1"/>
          </p:cNvSpPr>
          <p:nvPr>
            <p:ph type="title"/>
          </p:nvPr>
        </p:nvSpPr>
        <p:spPr/>
        <p:txBody>
          <a:bodyPr/>
          <a:lstStyle/>
          <a:p>
            <a:r>
              <a:rPr lang="en-US" dirty="0" err="1"/>
              <a:t>Rolloff</a:t>
            </a:r>
            <a:r>
              <a:rPr lang="en-US" dirty="0"/>
              <a:t> (.35 Shown)</a:t>
            </a:r>
          </a:p>
        </p:txBody>
      </p:sp>
      <p:pic>
        <p:nvPicPr>
          <p:cNvPr id="5" name="Content Placeholder 4">
            <a:extLst>
              <a:ext uri="{FF2B5EF4-FFF2-40B4-BE49-F238E27FC236}">
                <a16:creationId xmlns:a16="http://schemas.microsoft.com/office/drawing/2014/main" id="{3A82C261-42D4-461F-88EA-381DA38FF05E}"/>
              </a:ext>
            </a:extLst>
          </p:cNvPr>
          <p:cNvPicPr>
            <a:picLocks noGrp="1" noChangeAspect="1"/>
          </p:cNvPicPr>
          <p:nvPr>
            <p:ph idx="1"/>
          </p:nvPr>
        </p:nvPicPr>
        <p:blipFill>
          <a:blip r:embed="rId2"/>
          <a:stretch>
            <a:fillRect/>
          </a:stretch>
        </p:blipFill>
        <p:spPr>
          <a:xfrm>
            <a:off x="2232025" y="1973092"/>
            <a:ext cx="6283325" cy="4056403"/>
          </a:xfrm>
        </p:spPr>
      </p:pic>
    </p:spTree>
    <p:extLst>
      <p:ext uri="{BB962C8B-B14F-4D97-AF65-F5344CB8AC3E}">
        <p14:creationId xmlns:p14="http://schemas.microsoft.com/office/powerpoint/2010/main" val="3051317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92AC4-F893-4469-9ABF-0C45AC3FF464}"/>
              </a:ext>
            </a:extLst>
          </p:cNvPr>
          <p:cNvSpPr>
            <a:spLocks noGrp="1"/>
          </p:cNvSpPr>
          <p:nvPr>
            <p:ph type="title"/>
          </p:nvPr>
        </p:nvSpPr>
        <p:spPr>
          <a:xfrm>
            <a:off x="2104430" y="457200"/>
            <a:ext cx="3586796" cy="427939"/>
          </a:xfrm>
        </p:spPr>
        <p:txBody>
          <a:bodyPr>
            <a:normAutofit/>
          </a:bodyPr>
          <a:lstStyle/>
          <a:p>
            <a:r>
              <a:rPr lang="en-US" b="1" dirty="0"/>
              <a:t>Major Functional Blocks</a:t>
            </a:r>
          </a:p>
        </p:txBody>
      </p:sp>
      <p:pic>
        <p:nvPicPr>
          <p:cNvPr id="6" name="Picture Placeholder 5" descr="A screenshot of a cell phone&#10;&#10;Description automatically generated">
            <a:extLst>
              <a:ext uri="{FF2B5EF4-FFF2-40B4-BE49-F238E27FC236}">
                <a16:creationId xmlns:a16="http://schemas.microsoft.com/office/drawing/2014/main" id="{23C9A25F-239C-40C3-A03F-06C9457038F9}"/>
              </a:ext>
            </a:extLst>
          </p:cNvPr>
          <p:cNvPicPr>
            <a:picLocks noGrp="1" noChangeAspect="1"/>
          </p:cNvPicPr>
          <p:nvPr>
            <p:ph type="pic" idx="1"/>
          </p:nvPr>
        </p:nvPicPr>
        <p:blipFill rotWithShape="1">
          <a:blip r:embed="rId2"/>
          <a:srcRect l="-1442" r="1444"/>
          <a:stretch/>
        </p:blipFill>
        <p:spPr>
          <a:xfrm>
            <a:off x="5053608" y="1021980"/>
            <a:ext cx="4090392" cy="5555265"/>
          </a:xfrm>
        </p:spPr>
      </p:pic>
      <p:sp>
        <p:nvSpPr>
          <p:cNvPr id="4" name="Text Placeholder 3">
            <a:extLst>
              <a:ext uri="{FF2B5EF4-FFF2-40B4-BE49-F238E27FC236}">
                <a16:creationId xmlns:a16="http://schemas.microsoft.com/office/drawing/2014/main" id="{D1601FB0-07D5-4C59-B460-32CC65B0BF05}"/>
              </a:ext>
            </a:extLst>
          </p:cNvPr>
          <p:cNvSpPr>
            <a:spLocks noGrp="1"/>
          </p:cNvSpPr>
          <p:nvPr>
            <p:ph type="body" sz="half" idx="2"/>
          </p:nvPr>
        </p:nvSpPr>
        <p:spPr>
          <a:xfrm>
            <a:off x="2104430" y="1021979"/>
            <a:ext cx="2949178" cy="5555265"/>
          </a:xfrm>
        </p:spPr>
        <p:txBody>
          <a:bodyPr>
            <a:normAutofit/>
          </a:bodyPr>
          <a:lstStyle/>
          <a:p>
            <a:pPr marL="171450" indent="-171450">
              <a:buFont typeface="Arial" panose="020B0604020202020204" pitchFamily="34" charset="0"/>
              <a:buChar char="•"/>
            </a:pPr>
            <a:r>
              <a:rPr lang="en-US" sz="1400" b="1" dirty="0"/>
              <a:t>GSE Formatter</a:t>
            </a:r>
          </a:p>
          <a:p>
            <a:pPr marL="514350" lvl="1" indent="-171450">
              <a:buFont typeface="Arial" panose="020B0604020202020204" pitchFamily="34" charset="0"/>
              <a:buChar char="•"/>
            </a:pPr>
            <a:r>
              <a:rPr lang="en-US" sz="1100" dirty="0"/>
              <a:t>Formats Frames from Wideband </a:t>
            </a:r>
            <a:r>
              <a:rPr lang="en-US" sz="1100" dirty="0" err="1"/>
              <a:t>Rcvr</a:t>
            </a:r>
            <a:endParaRPr lang="en-US" sz="1100" dirty="0"/>
          </a:p>
          <a:p>
            <a:pPr marL="514350" lvl="1" indent="-171450">
              <a:buFont typeface="Arial" panose="020B0604020202020204" pitchFamily="34" charset="0"/>
              <a:buChar char="•"/>
            </a:pPr>
            <a:r>
              <a:rPr lang="en-US" sz="1100" dirty="0"/>
              <a:t>NBM Frames have Priority</a:t>
            </a:r>
          </a:p>
          <a:p>
            <a:pPr marL="514350" lvl="1" indent="-171450">
              <a:buFont typeface="Arial" panose="020B0604020202020204" pitchFamily="34" charset="0"/>
              <a:buChar char="•"/>
            </a:pPr>
            <a:r>
              <a:rPr lang="en-US" sz="1100" dirty="0"/>
              <a:t>Wideband Channel per Stream</a:t>
            </a:r>
          </a:p>
          <a:p>
            <a:pPr marL="171450" indent="-171450">
              <a:buFont typeface="Arial" panose="020B0604020202020204" pitchFamily="34" charset="0"/>
              <a:buChar char="•"/>
            </a:pPr>
            <a:r>
              <a:rPr lang="en-US" sz="1400" b="1" dirty="0"/>
              <a:t>IP Packet Multiplexor</a:t>
            </a:r>
          </a:p>
          <a:p>
            <a:pPr marL="514350" lvl="1" indent="-171450">
              <a:buFont typeface="Arial" panose="020B0604020202020204" pitchFamily="34" charset="0"/>
              <a:buChar char="•"/>
            </a:pPr>
            <a:r>
              <a:rPr lang="en-US" sz="1100" dirty="0"/>
              <a:t>Formats IP Frames from Wideband </a:t>
            </a:r>
            <a:r>
              <a:rPr lang="en-US" sz="1100" dirty="0" err="1"/>
              <a:t>Rcvr</a:t>
            </a:r>
            <a:endParaRPr lang="en-US" sz="1100" dirty="0"/>
          </a:p>
          <a:p>
            <a:pPr marL="514350" lvl="1" indent="-171450">
              <a:buFont typeface="Arial" panose="020B0604020202020204" pitchFamily="34" charset="0"/>
              <a:buChar char="•"/>
            </a:pPr>
            <a:r>
              <a:rPr lang="en-US" sz="1100" dirty="0"/>
              <a:t>NBM Frames have Priority</a:t>
            </a:r>
          </a:p>
          <a:p>
            <a:pPr marL="171450" indent="-171450">
              <a:buFont typeface="Arial" panose="020B0604020202020204" pitchFamily="34" charset="0"/>
              <a:buChar char="•"/>
            </a:pPr>
            <a:r>
              <a:rPr lang="en-US" sz="1400" b="1" dirty="0"/>
              <a:t>NARROWBAND Multiplexor</a:t>
            </a:r>
          </a:p>
          <a:p>
            <a:pPr marL="514350" lvl="1" indent="-171450">
              <a:buFont typeface="Arial" panose="020B0604020202020204" pitchFamily="34" charset="0"/>
              <a:buChar char="•"/>
            </a:pPr>
            <a:r>
              <a:rPr lang="en-US" sz="1100" dirty="0"/>
              <a:t>Combines low-bit rate channels</a:t>
            </a:r>
          </a:p>
          <a:p>
            <a:pPr marL="514350" lvl="1" indent="-171450">
              <a:buFont typeface="Arial" panose="020B0604020202020204" pitchFamily="34" charset="0"/>
              <a:buChar char="•"/>
            </a:pPr>
            <a:r>
              <a:rPr lang="en-US" sz="1100" dirty="0"/>
              <a:t>Isochronous 25 Frames Per Second</a:t>
            </a:r>
          </a:p>
          <a:p>
            <a:pPr marL="514350" lvl="1" indent="-171450">
              <a:buFont typeface="Arial" panose="020B0604020202020204" pitchFamily="34" charset="0"/>
              <a:buChar char="•"/>
            </a:pPr>
            <a:r>
              <a:rPr lang="en-US" sz="1100" dirty="0"/>
              <a:t>N x 800 bps channels</a:t>
            </a:r>
          </a:p>
          <a:p>
            <a:pPr marL="514350" lvl="1" indent="-171450">
              <a:buFont typeface="Arial" panose="020B0604020202020204" pitchFamily="34" charset="0"/>
              <a:buChar char="•"/>
            </a:pPr>
            <a:r>
              <a:rPr lang="en-US" sz="1100" dirty="0"/>
              <a:t>Compressed Voice and Data</a:t>
            </a:r>
          </a:p>
          <a:p>
            <a:pPr marL="514350" lvl="1" indent="-171450">
              <a:buFont typeface="Arial" panose="020B0604020202020204" pitchFamily="34" charset="0"/>
              <a:buChar char="•"/>
            </a:pPr>
            <a:r>
              <a:rPr lang="en-US" sz="1100" dirty="0"/>
              <a:t>Data Stuffed in silent intervals</a:t>
            </a:r>
          </a:p>
          <a:p>
            <a:pPr marL="514350" lvl="1" indent="-171450">
              <a:buFont typeface="Arial" panose="020B0604020202020204" pitchFamily="34" charset="0"/>
              <a:buChar char="•"/>
            </a:pPr>
            <a:r>
              <a:rPr lang="en-US" sz="1100" dirty="0"/>
              <a:t>Telemetry/Logs Stuffed in Idle Channels</a:t>
            </a:r>
          </a:p>
          <a:p>
            <a:pPr marL="514350" lvl="1" indent="-171450">
              <a:buFont typeface="Arial" panose="020B0604020202020204" pitchFamily="34" charset="0"/>
              <a:buChar char="•"/>
            </a:pPr>
            <a:r>
              <a:rPr lang="en-US" sz="1100" dirty="0"/>
              <a:t>Channel Acquisition Protocol</a:t>
            </a:r>
          </a:p>
          <a:p>
            <a:pPr marL="857250" lvl="2" indent="-171450">
              <a:buFont typeface="Arial" panose="020B0604020202020204" pitchFamily="34" charset="0"/>
              <a:buChar char="•"/>
            </a:pPr>
            <a:r>
              <a:rPr lang="en-US" sz="1100" dirty="0"/>
              <a:t>Runs in Narrowband Channels</a:t>
            </a:r>
          </a:p>
          <a:p>
            <a:pPr marL="857250" lvl="2" indent="-171450">
              <a:buFont typeface="Arial" panose="020B0604020202020204" pitchFamily="34" charset="0"/>
              <a:buChar char="•"/>
            </a:pPr>
            <a:r>
              <a:rPr lang="en-US" sz="1100" dirty="0"/>
              <a:t>Commissioning</a:t>
            </a:r>
          </a:p>
          <a:p>
            <a:pPr marL="857250" lvl="2" indent="-171450">
              <a:buFont typeface="Arial" panose="020B0604020202020204" pitchFamily="34" charset="0"/>
              <a:buChar char="•"/>
            </a:pPr>
            <a:r>
              <a:rPr lang="en-US" sz="1100" dirty="0" err="1"/>
              <a:t>Authenitcation</a:t>
            </a:r>
            <a:endParaRPr lang="en-US" sz="1100" dirty="0"/>
          </a:p>
          <a:p>
            <a:pPr marL="857250" lvl="2" indent="-171450">
              <a:buFont typeface="Arial" panose="020B0604020202020204" pitchFamily="34" charset="0"/>
              <a:buChar char="•"/>
            </a:pPr>
            <a:r>
              <a:rPr lang="en-US" sz="1100" dirty="0"/>
              <a:t>Authorization</a:t>
            </a:r>
          </a:p>
          <a:p>
            <a:pPr marL="857250" lvl="2" indent="-171450">
              <a:buFont typeface="Arial" panose="020B0604020202020204" pitchFamily="34" charset="0"/>
              <a:buChar char="•"/>
            </a:pPr>
            <a:r>
              <a:rPr lang="en-US" sz="1100" dirty="0"/>
              <a:t>Allocation</a:t>
            </a:r>
          </a:p>
          <a:p>
            <a:pPr marL="1200150" lvl="3" indent="-171450">
              <a:buFont typeface="Arial" panose="020B0604020202020204" pitchFamily="34" charset="0"/>
              <a:buChar char="•"/>
            </a:pPr>
            <a:r>
              <a:rPr lang="en-US" sz="1100" dirty="0"/>
              <a:t>Narrow Band </a:t>
            </a:r>
          </a:p>
          <a:p>
            <a:pPr marL="1200150" lvl="3" indent="-171450">
              <a:buFont typeface="Arial" panose="020B0604020202020204" pitchFamily="34" charset="0"/>
              <a:buChar char="•"/>
            </a:pPr>
            <a:r>
              <a:rPr lang="en-US" sz="1100" dirty="0"/>
              <a:t>Wideband Digital</a:t>
            </a:r>
          </a:p>
          <a:p>
            <a:pPr marL="1200150" lvl="3" indent="-171450">
              <a:buFont typeface="Arial" panose="020B0604020202020204" pitchFamily="34" charset="0"/>
              <a:buChar char="•"/>
            </a:pPr>
            <a:r>
              <a:rPr lang="en-US" sz="1100" dirty="0"/>
              <a:t>Virtual Analog Channels</a:t>
            </a:r>
          </a:p>
          <a:p>
            <a:pPr marL="514350"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128853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4047-D498-41BC-A710-4A03069B7171}"/>
              </a:ext>
            </a:extLst>
          </p:cNvPr>
          <p:cNvSpPr>
            <a:spLocks noGrp="1"/>
          </p:cNvSpPr>
          <p:nvPr>
            <p:ph type="title"/>
          </p:nvPr>
        </p:nvSpPr>
        <p:spPr>
          <a:xfrm>
            <a:off x="2232560" y="365127"/>
            <a:ext cx="6282790" cy="807182"/>
          </a:xfrm>
        </p:spPr>
        <p:txBody>
          <a:bodyPr/>
          <a:lstStyle/>
          <a:p>
            <a:r>
              <a:rPr lang="en-US" b="1" i="1" dirty="0"/>
              <a:t>Zynq </a:t>
            </a:r>
            <a:r>
              <a:rPr lang="en-US" b="1" i="1" dirty="0" err="1"/>
              <a:t>Ultrascale</a:t>
            </a:r>
            <a:r>
              <a:rPr lang="en-US" b="1" i="1" dirty="0"/>
              <a:t>+  </a:t>
            </a:r>
            <a:r>
              <a:rPr lang="en-US" b="1" i="1" dirty="0" err="1"/>
              <a:t>MPSoC</a:t>
            </a:r>
            <a:r>
              <a:rPr lang="en-US" b="1" i="1" dirty="0"/>
              <a:t> (16nm)</a:t>
            </a:r>
          </a:p>
        </p:txBody>
      </p:sp>
      <p:pic>
        <p:nvPicPr>
          <p:cNvPr id="5" name="Content Placeholder 4">
            <a:extLst>
              <a:ext uri="{FF2B5EF4-FFF2-40B4-BE49-F238E27FC236}">
                <a16:creationId xmlns:a16="http://schemas.microsoft.com/office/drawing/2014/main" id="{467F149E-40C5-49B5-BBC5-3638229A599D}"/>
              </a:ext>
            </a:extLst>
          </p:cNvPr>
          <p:cNvPicPr>
            <a:picLocks noGrp="1" noChangeAspect="1"/>
          </p:cNvPicPr>
          <p:nvPr>
            <p:ph idx="1"/>
          </p:nvPr>
        </p:nvPicPr>
        <p:blipFill>
          <a:blip r:embed="rId3"/>
          <a:stretch>
            <a:fillRect/>
          </a:stretch>
        </p:blipFill>
        <p:spPr>
          <a:xfrm>
            <a:off x="2059294" y="1407459"/>
            <a:ext cx="7084706" cy="5002586"/>
          </a:xfrm>
        </p:spPr>
      </p:pic>
    </p:spTree>
    <p:extLst>
      <p:ext uri="{BB962C8B-B14F-4D97-AF65-F5344CB8AC3E}">
        <p14:creationId xmlns:p14="http://schemas.microsoft.com/office/powerpoint/2010/main" val="2556918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25216-22CC-4F9F-B2C0-231FC9610F8E}"/>
              </a:ext>
            </a:extLst>
          </p:cNvPr>
          <p:cNvSpPr>
            <a:spLocks noGrp="1"/>
          </p:cNvSpPr>
          <p:nvPr>
            <p:ph type="title"/>
          </p:nvPr>
        </p:nvSpPr>
        <p:spPr>
          <a:xfrm>
            <a:off x="2232560" y="365126"/>
            <a:ext cx="6282790" cy="585133"/>
          </a:xfrm>
        </p:spPr>
        <p:txBody>
          <a:bodyPr/>
          <a:lstStyle/>
          <a:p>
            <a:pPr algn="ctr"/>
            <a:r>
              <a:rPr lang="en-US" b="1" i="1" dirty="0"/>
              <a:t>PROJECT GOALS</a:t>
            </a:r>
          </a:p>
        </p:txBody>
      </p:sp>
      <p:sp>
        <p:nvSpPr>
          <p:cNvPr id="3" name="Content Placeholder 2">
            <a:extLst>
              <a:ext uri="{FF2B5EF4-FFF2-40B4-BE49-F238E27FC236}">
                <a16:creationId xmlns:a16="http://schemas.microsoft.com/office/drawing/2014/main" id="{93F11267-17E9-4DE5-8BDD-73E40F37A95B}"/>
              </a:ext>
            </a:extLst>
          </p:cNvPr>
          <p:cNvSpPr>
            <a:spLocks noGrp="1"/>
          </p:cNvSpPr>
          <p:nvPr>
            <p:ph idx="1"/>
          </p:nvPr>
        </p:nvSpPr>
        <p:spPr>
          <a:xfrm>
            <a:off x="2232561" y="1030941"/>
            <a:ext cx="6282789" cy="5085550"/>
          </a:xfrm>
        </p:spPr>
        <p:txBody>
          <a:bodyPr>
            <a:noAutofit/>
          </a:bodyPr>
          <a:lstStyle/>
          <a:p>
            <a:r>
              <a:rPr lang="en-US" sz="2400" b="1" dirty="0"/>
              <a:t>GEO TRANSPONDER (P4XDMT)</a:t>
            </a:r>
          </a:p>
          <a:p>
            <a:pPr lvl="1"/>
            <a:r>
              <a:rPr lang="en-US" sz="2400" dirty="0"/>
              <a:t>All Digital Design to final IF</a:t>
            </a:r>
          </a:p>
          <a:p>
            <a:pPr lvl="1"/>
            <a:r>
              <a:rPr lang="en-US" sz="2400" dirty="0"/>
              <a:t>Fully Verified and Validated Design</a:t>
            </a:r>
          </a:p>
          <a:p>
            <a:pPr lvl="1"/>
            <a:r>
              <a:rPr lang="en-US" sz="2400" dirty="0"/>
              <a:t>Ready for Final Adaption for Specific Space (and Ground) Missions</a:t>
            </a:r>
          </a:p>
          <a:p>
            <a:r>
              <a:rPr lang="en-US" sz="2400" b="1" dirty="0"/>
              <a:t>LOW-COST MODEM (P4XM)</a:t>
            </a:r>
          </a:p>
          <a:p>
            <a:pPr lvl="1"/>
            <a:r>
              <a:rPr lang="en-US" sz="2400" dirty="0"/>
              <a:t>Core of low-cost Earth Station Terminal</a:t>
            </a:r>
          </a:p>
          <a:p>
            <a:pPr lvl="1"/>
            <a:r>
              <a:rPr lang="en-US" sz="2400" dirty="0"/>
              <a:t>Full High-Performance DVB-S2 Receiver</a:t>
            </a:r>
          </a:p>
          <a:p>
            <a:pPr lvl="1"/>
            <a:r>
              <a:rPr lang="en-US" sz="2400" dirty="0"/>
              <a:t>GPS Derived Reference and station clock</a:t>
            </a:r>
          </a:p>
          <a:p>
            <a:pPr lvl="1"/>
            <a:r>
              <a:rPr lang="en-US" sz="2400" dirty="0"/>
              <a:t>Standalone Operation (no separate PC required)</a:t>
            </a:r>
          </a:p>
          <a:p>
            <a:pPr lvl="1"/>
            <a:r>
              <a:rPr lang="en-US" sz="2400" dirty="0"/>
              <a:t>L-BAND IF Inputs and Outputs</a:t>
            </a:r>
          </a:p>
          <a:p>
            <a:pPr lvl="1"/>
            <a:r>
              <a:rPr lang="en-US" sz="2400" dirty="0"/>
              <a:t>&lt; US$ 250 Target Cost</a:t>
            </a:r>
          </a:p>
        </p:txBody>
      </p:sp>
    </p:spTree>
    <p:custDataLst>
      <p:tags r:id="rId1"/>
    </p:custDataLst>
    <p:extLst>
      <p:ext uri="{BB962C8B-B14F-4D97-AF65-F5344CB8AC3E}">
        <p14:creationId xmlns:p14="http://schemas.microsoft.com/office/powerpoint/2010/main" val="360894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righ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D731-4DAC-402E-9421-49E9749B1FCB}"/>
              </a:ext>
            </a:extLst>
          </p:cNvPr>
          <p:cNvSpPr>
            <a:spLocks noGrp="1"/>
          </p:cNvSpPr>
          <p:nvPr>
            <p:ph type="title"/>
          </p:nvPr>
        </p:nvSpPr>
        <p:spPr/>
        <p:txBody>
          <a:bodyPr/>
          <a:lstStyle/>
          <a:p>
            <a:r>
              <a:rPr lang="en-US" dirty="0"/>
              <a:t>Top Level </a:t>
            </a:r>
            <a:r>
              <a:rPr lang="en-US" dirty="0" err="1"/>
              <a:t>MPSoC</a:t>
            </a:r>
            <a:r>
              <a:rPr lang="en-US" dirty="0"/>
              <a:t> Architecture</a:t>
            </a:r>
          </a:p>
        </p:txBody>
      </p:sp>
      <p:sp>
        <p:nvSpPr>
          <p:cNvPr id="3" name="Content Placeholder 2">
            <a:extLst>
              <a:ext uri="{FF2B5EF4-FFF2-40B4-BE49-F238E27FC236}">
                <a16:creationId xmlns:a16="http://schemas.microsoft.com/office/drawing/2014/main" id="{CD10DCA3-B7F2-4AE2-B1AF-ECD47CD3CD7F}"/>
              </a:ext>
            </a:extLst>
          </p:cNvPr>
          <p:cNvSpPr>
            <a:spLocks noGrp="1"/>
          </p:cNvSpPr>
          <p:nvPr>
            <p:ph idx="1"/>
          </p:nvPr>
        </p:nvSpPr>
        <p:spPr>
          <a:xfrm>
            <a:off x="2232560" y="1138518"/>
            <a:ext cx="6282789" cy="5354356"/>
          </a:xfrm>
        </p:spPr>
        <p:txBody>
          <a:bodyPr>
            <a:normAutofit fontScale="92500" lnSpcReduction="10000"/>
          </a:bodyPr>
          <a:lstStyle/>
          <a:p>
            <a:r>
              <a:rPr lang="en-US" dirty="0"/>
              <a:t>Processing System</a:t>
            </a:r>
          </a:p>
          <a:p>
            <a:pPr lvl="1"/>
            <a:r>
              <a:rPr lang="en-US" dirty="0"/>
              <a:t>PMU (Platform Management Unit)</a:t>
            </a:r>
          </a:p>
          <a:p>
            <a:pPr lvl="2"/>
            <a:r>
              <a:rPr lang="en-US" dirty="0"/>
              <a:t>Triple Redundant </a:t>
            </a:r>
            <a:r>
              <a:rPr lang="en-US" dirty="0" err="1"/>
              <a:t>Microblaze</a:t>
            </a:r>
            <a:r>
              <a:rPr lang="en-US" dirty="0"/>
              <a:t> (User Programmable)</a:t>
            </a:r>
          </a:p>
          <a:p>
            <a:pPr lvl="1"/>
            <a:r>
              <a:rPr lang="en-US" dirty="0"/>
              <a:t>CSU (Configuration and Security Unit)</a:t>
            </a:r>
          </a:p>
          <a:p>
            <a:pPr lvl="2"/>
            <a:r>
              <a:rPr lang="en-US" dirty="0"/>
              <a:t>Triple Redundant </a:t>
            </a:r>
            <a:r>
              <a:rPr lang="en-US" dirty="0" err="1"/>
              <a:t>Microblaze</a:t>
            </a:r>
            <a:r>
              <a:rPr lang="en-US" dirty="0"/>
              <a:t> (Not user accessible)</a:t>
            </a:r>
          </a:p>
          <a:p>
            <a:pPr lvl="1"/>
            <a:r>
              <a:rPr lang="en-US" dirty="0"/>
              <a:t>RPU (Dual Lockstep Cortex R5)</a:t>
            </a:r>
          </a:p>
          <a:p>
            <a:pPr lvl="2"/>
            <a:r>
              <a:rPr lang="en-US" dirty="0"/>
              <a:t>Dual Cortex R5 w/Vector FPU</a:t>
            </a:r>
          </a:p>
          <a:p>
            <a:pPr lvl="2"/>
            <a:r>
              <a:rPr lang="en-US" dirty="0"/>
              <a:t>Lockstep Capable</a:t>
            </a:r>
          </a:p>
          <a:p>
            <a:pPr lvl="2"/>
            <a:r>
              <a:rPr lang="en-US" dirty="0"/>
              <a:t>128KB TCM w/ECC/32KB I-Cache w/ECC /32KB D-Cache w/ECC Each</a:t>
            </a:r>
          </a:p>
          <a:p>
            <a:pPr lvl="1"/>
            <a:r>
              <a:rPr lang="en-US" dirty="0"/>
              <a:t>APU (Application Processing Unit) </a:t>
            </a:r>
          </a:p>
          <a:p>
            <a:pPr lvl="2"/>
            <a:r>
              <a:rPr lang="en-US" dirty="0"/>
              <a:t>Dual or Quad Core A53 with NEON and FPU</a:t>
            </a:r>
          </a:p>
          <a:p>
            <a:pPr lvl="2"/>
            <a:r>
              <a:rPr lang="en-US" dirty="0"/>
              <a:t>128KB TCM (Tightly Coupled Memory w/ECC </a:t>
            </a:r>
          </a:p>
          <a:p>
            <a:pPr lvl="2"/>
            <a:r>
              <a:rPr lang="en-US" dirty="0"/>
              <a:t>32KB I-Cache/32KB D-Cache</a:t>
            </a:r>
          </a:p>
          <a:p>
            <a:pPr lvl="2"/>
            <a:r>
              <a:rPr lang="en-US" dirty="0"/>
              <a:t>Vector Floating Point</a:t>
            </a:r>
          </a:p>
          <a:p>
            <a:pPr lvl="1"/>
            <a:r>
              <a:rPr lang="en-US" dirty="0"/>
              <a:t>Memory </a:t>
            </a:r>
          </a:p>
          <a:p>
            <a:pPr lvl="2"/>
            <a:r>
              <a:rPr lang="en-US" dirty="0"/>
              <a:t>256KB OCM (On-chip Memory) with ECC</a:t>
            </a:r>
          </a:p>
          <a:p>
            <a:pPr lvl="2"/>
            <a:r>
              <a:rPr lang="en-US" dirty="0"/>
              <a:t>External LPDDR4/3 32/64 bit wit ECC</a:t>
            </a:r>
          </a:p>
          <a:p>
            <a:pPr lvl="1"/>
            <a:r>
              <a:rPr lang="en-US" dirty="0"/>
              <a:t>GPU (ARM Mail) </a:t>
            </a:r>
          </a:p>
          <a:p>
            <a:r>
              <a:rPr lang="en-US" dirty="0"/>
              <a:t>Programmable Logic</a:t>
            </a:r>
          </a:p>
          <a:p>
            <a:pPr lvl="1"/>
            <a:r>
              <a:rPr lang="en-US" dirty="0"/>
              <a:t>489K Logic Cells/429K Flipflops, 1,973 DSP Slices,25Mb RAM</a:t>
            </a:r>
          </a:p>
          <a:p>
            <a:pPr lvl="1"/>
            <a:endParaRPr lang="en-US" dirty="0"/>
          </a:p>
        </p:txBody>
      </p:sp>
    </p:spTree>
    <p:extLst>
      <p:ext uri="{BB962C8B-B14F-4D97-AF65-F5344CB8AC3E}">
        <p14:creationId xmlns:p14="http://schemas.microsoft.com/office/powerpoint/2010/main" val="1218444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337EF-B553-419E-BD10-FC79C7993C5E}"/>
              </a:ext>
            </a:extLst>
          </p:cNvPr>
          <p:cNvSpPr>
            <a:spLocks noGrp="1"/>
          </p:cNvSpPr>
          <p:nvPr>
            <p:ph type="title"/>
          </p:nvPr>
        </p:nvSpPr>
        <p:spPr/>
        <p:txBody>
          <a:bodyPr/>
          <a:lstStyle/>
          <a:p>
            <a:r>
              <a:rPr lang="en-US" dirty="0"/>
              <a:t>Processing System IO</a:t>
            </a:r>
          </a:p>
        </p:txBody>
      </p:sp>
      <p:sp>
        <p:nvSpPr>
          <p:cNvPr id="3" name="Content Placeholder 2">
            <a:extLst>
              <a:ext uri="{FF2B5EF4-FFF2-40B4-BE49-F238E27FC236}">
                <a16:creationId xmlns:a16="http://schemas.microsoft.com/office/drawing/2014/main" id="{E1ED0F03-1E5C-413D-A90A-24B596DB9F34}"/>
              </a:ext>
            </a:extLst>
          </p:cNvPr>
          <p:cNvSpPr>
            <a:spLocks noGrp="1"/>
          </p:cNvSpPr>
          <p:nvPr>
            <p:ph idx="1"/>
          </p:nvPr>
        </p:nvSpPr>
        <p:spPr/>
        <p:txBody>
          <a:bodyPr/>
          <a:lstStyle/>
          <a:p>
            <a:r>
              <a:rPr lang="en-US" dirty="0"/>
              <a:t>High Speed</a:t>
            </a:r>
          </a:p>
          <a:p>
            <a:pPr lvl="1"/>
            <a:r>
              <a:rPr lang="en-US" dirty="0"/>
              <a:t>DisplayPort v1.2a</a:t>
            </a:r>
          </a:p>
          <a:p>
            <a:pPr lvl="1"/>
            <a:r>
              <a:rPr lang="en-US" dirty="0"/>
              <a:t>USB 3.0 (5 </a:t>
            </a:r>
            <a:r>
              <a:rPr lang="en-US" dirty="0" err="1"/>
              <a:t>Gbs</a:t>
            </a:r>
            <a:r>
              <a:rPr lang="en-US" dirty="0"/>
              <a:t>)</a:t>
            </a:r>
          </a:p>
          <a:p>
            <a:pPr lvl="1"/>
            <a:r>
              <a:rPr lang="en-US" dirty="0"/>
              <a:t>SATA 3.1 (6 </a:t>
            </a:r>
            <a:r>
              <a:rPr lang="en-US" dirty="0" err="1"/>
              <a:t>Gbs</a:t>
            </a:r>
            <a:r>
              <a:rPr lang="en-US" dirty="0"/>
              <a:t>)</a:t>
            </a:r>
          </a:p>
          <a:p>
            <a:pPr lvl="1"/>
            <a:r>
              <a:rPr lang="en-US" dirty="0"/>
              <a:t>PCIe 1.0/2.0</a:t>
            </a:r>
          </a:p>
          <a:p>
            <a:pPr lvl="1"/>
            <a:r>
              <a:rPr lang="en-US" dirty="0"/>
              <a:t>PS-GTR</a:t>
            </a:r>
          </a:p>
          <a:p>
            <a:r>
              <a:rPr lang="en-US" dirty="0"/>
              <a:t>General Connectivity</a:t>
            </a:r>
          </a:p>
          <a:p>
            <a:pPr lvl="1"/>
            <a:r>
              <a:rPr lang="en-US" dirty="0"/>
              <a:t>GigE</a:t>
            </a:r>
          </a:p>
          <a:p>
            <a:pPr lvl="1"/>
            <a:r>
              <a:rPr lang="en-US" dirty="0"/>
              <a:t>USB 2.0</a:t>
            </a:r>
          </a:p>
          <a:p>
            <a:pPr lvl="1"/>
            <a:r>
              <a:rPr lang="en-US" dirty="0"/>
              <a:t>CAN</a:t>
            </a:r>
          </a:p>
          <a:p>
            <a:pPr lvl="1"/>
            <a:r>
              <a:rPr lang="en-US" dirty="0"/>
              <a:t>UART</a:t>
            </a:r>
          </a:p>
          <a:p>
            <a:pPr lvl="1"/>
            <a:r>
              <a:rPr lang="en-US" dirty="0"/>
              <a:t>SPI</a:t>
            </a:r>
          </a:p>
          <a:p>
            <a:pPr lvl="1"/>
            <a:r>
              <a:rPr lang="en-US" dirty="0"/>
              <a:t>Quad SPI NOR</a:t>
            </a:r>
          </a:p>
          <a:p>
            <a:pPr lvl="1"/>
            <a:r>
              <a:rPr lang="en-US" dirty="0"/>
              <a:t>NAND</a:t>
            </a:r>
          </a:p>
          <a:p>
            <a:pPr lvl="1"/>
            <a:r>
              <a:rPr lang="en-US" dirty="0"/>
              <a:t>SD/eMMC</a:t>
            </a:r>
          </a:p>
          <a:p>
            <a:pPr lvl="1"/>
            <a:endParaRPr lang="en-US" dirty="0"/>
          </a:p>
        </p:txBody>
      </p:sp>
    </p:spTree>
    <p:extLst>
      <p:ext uri="{BB962C8B-B14F-4D97-AF65-F5344CB8AC3E}">
        <p14:creationId xmlns:p14="http://schemas.microsoft.com/office/powerpoint/2010/main" val="46984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0543C-4F30-4F29-87E6-1EE873E9CC4D}"/>
              </a:ext>
            </a:extLst>
          </p:cNvPr>
          <p:cNvSpPr>
            <a:spLocks noGrp="1"/>
          </p:cNvSpPr>
          <p:nvPr>
            <p:ph type="title"/>
          </p:nvPr>
        </p:nvSpPr>
        <p:spPr/>
        <p:txBody>
          <a:bodyPr/>
          <a:lstStyle/>
          <a:p>
            <a:r>
              <a:rPr lang="en-US" dirty="0"/>
              <a:t>PL High Speed Connectivity</a:t>
            </a:r>
          </a:p>
        </p:txBody>
      </p:sp>
      <p:sp>
        <p:nvSpPr>
          <p:cNvPr id="3" name="Content Placeholder 2">
            <a:extLst>
              <a:ext uri="{FF2B5EF4-FFF2-40B4-BE49-F238E27FC236}">
                <a16:creationId xmlns:a16="http://schemas.microsoft.com/office/drawing/2014/main" id="{5B64E419-4CA4-49DC-A396-370954C2AF92}"/>
              </a:ext>
            </a:extLst>
          </p:cNvPr>
          <p:cNvSpPr>
            <a:spLocks noGrp="1"/>
          </p:cNvSpPr>
          <p:nvPr>
            <p:ph idx="1"/>
          </p:nvPr>
        </p:nvSpPr>
        <p:spPr/>
        <p:txBody>
          <a:bodyPr/>
          <a:lstStyle/>
          <a:p>
            <a:r>
              <a:rPr lang="en-US" dirty="0"/>
              <a:t>Interlaken</a:t>
            </a:r>
          </a:p>
          <a:p>
            <a:r>
              <a:rPr lang="en-US" dirty="0"/>
              <a:t>GTH Transceivers (16 Gbps)</a:t>
            </a:r>
          </a:p>
          <a:p>
            <a:r>
              <a:rPr lang="en-US" dirty="0"/>
              <a:t>GTY Transceivers (32 Gbps) – High End Devices Only</a:t>
            </a:r>
          </a:p>
          <a:p>
            <a:r>
              <a:rPr lang="en-US" dirty="0"/>
              <a:t>100G EMAC</a:t>
            </a:r>
          </a:p>
          <a:p>
            <a:r>
              <a:rPr lang="en-US" dirty="0"/>
              <a:t>PCIe Gen 4</a:t>
            </a:r>
          </a:p>
        </p:txBody>
      </p:sp>
    </p:spTree>
    <p:extLst>
      <p:ext uri="{BB962C8B-B14F-4D97-AF65-F5344CB8AC3E}">
        <p14:creationId xmlns:p14="http://schemas.microsoft.com/office/powerpoint/2010/main" val="3303722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F58D-1BB6-43A1-A3F6-E357BF9BAF6C}"/>
              </a:ext>
            </a:extLst>
          </p:cNvPr>
          <p:cNvSpPr>
            <a:spLocks noGrp="1"/>
          </p:cNvSpPr>
          <p:nvPr>
            <p:ph type="title"/>
          </p:nvPr>
        </p:nvSpPr>
        <p:spPr>
          <a:xfrm>
            <a:off x="2232560" y="365126"/>
            <a:ext cx="6282790" cy="660643"/>
          </a:xfrm>
        </p:spPr>
        <p:txBody>
          <a:bodyPr/>
          <a:lstStyle/>
          <a:p>
            <a:r>
              <a:rPr lang="en-US" b="1" i="1" dirty="0" err="1"/>
              <a:t>Ultrascale</a:t>
            </a:r>
            <a:r>
              <a:rPr lang="en-US" b="1" i="1" dirty="0"/>
              <a:t> + </a:t>
            </a:r>
            <a:r>
              <a:rPr lang="en-US" b="1" i="1" dirty="0" err="1"/>
              <a:t>MPSoC’s</a:t>
            </a:r>
            <a:endParaRPr lang="en-US" b="1" i="1" dirty="0"/>
          </a:p>
        </p:txBody>
      </p:sp>
      <p:pic>
        <p:nvPicPr>
          <p:cNvPr id="5" name="Content Placeholder 4">
            <a:extLst>
              <a:ext uri="{FF2B5EF4-FFF2-40B4-BE49-F238E27FC236}">
                <a16:creationId xmlns:a16="http://schemas.microsoft.com/office/drawing/2014/main" id="{CBEE3FDF-5266-4F00-B39D-C1FF694DBF6F}"/>
              </a:ext>
            </a:extLst>
          </p:cNvPr>
          <p:cNvPicPr>
            <a:picLocks noGrp="1" noChangeAspect="1"/>
          </p:cNvPicPr>
          <p:nvPr>
            <p:ph idx="1"/>
          </p:nvPr>
        </p:nvPicPr>
        <p:blipFill>
          <a:blip r:embed="rId2"/>
          <a:stretch>
            <a:fillRect/>
          </a:stretch>
        </p:blipFill>
        <p:spPr>
          <a:xfrm>
            <a:off x="2149729" y="1508761"/>
            <a:ext cx="6994271" cy="4302654"/>
          </a:xfrm>
        </p:spPr>
      </p:pic>
      <p:sp>
        <p:nvSpPr>
          <p:cNvPr id="3" name="Rectangle 2">
            <a:extLst>
              <a:ext uri="{FF2B5EF4-FFF2-40B4-BE49-F238E27FC236}">
                <a16:creationId xmlns:a16="http://schemas.microsoft.com/office/drawing/2014/main" id="{E07E7297-1A30-4286-A73F-96032696F421}"/>
              </a:ext>
            </a:extLst>
          </p:cNvPr>
          <p:cNvSpPr/>
          <p:nvPr/>
        </p:nvSpPr>
        <p:spPr>
          <a:xfrm>
            <a:off x="7247431" y="1377330"/>
            <a:ext cx="713361" cy="4565515"/>
          </a:xfrm>
          <a:prstGeom prst="rect">
            <a:avLst/>
          </a:prstGeom>
          <a:solidFill>
            <a:schemeClr val="accent1">
              <a:alpha val="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991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E839E-CA86-4D6A-92EF-9A94CC15D566}"/>
              </a:ext>
            </a:extLst>
          </p:cNvPr>
          <p:cNvSpPr>
            <a:spLocks noGrp="1"/>
          </p:cNvSpPr>
          <p:nvPr>
            <p:ph type="title"/>
          </p:nvPr>
        </p:nvSpPr>
        <p:spPr/>
        <p:txBody>
          <a:bodyPr/>
          <a:lstStyle/>
          <a:p>
            <a:r>
              <a:rPr lang="en-US" dirty="0"/>
              <a:t>AXI Interconnects</a:t>
            </a:r>
          </a:p>
        </p:txBody>
      </p:sp>
      <p:pic>
        <p:nvPicPr>
          <p:cNvPr id="5" name="Content Placeholder 4" descr="A close up of a map&#10;&#10;Description automatically generated">
            <a:extLst>
              <a:ext uri="{FF2B5EF4-FFF2-40B4-BE49-F238E27FC236}">
                <a16:creationId xmlns:a16="http://schemas.microsoft.com/office/drawing/2014/main" id="{E19DCFE7-6F24-4FB9-A809-0B5EEB45FB07}"/>
              </a:ext>
            </a:extLst>
          </p:cNvPr>
          <p:cNvPicPr>
            <a:picLocks noGrp="1" noChangeAspect="1"/>
          </p:cNvPicPr>
          <p:nvPr>
            <p:ph idx="1"/>
          </p:nvPr>
        </p:nvPicPr>
        <p:blipFill>
          <a:blip r:embed="rId3"/>
          <a:stretch>
            <a:fillRect/>
          </a:stretch>
        </p:blipFill>
        <p:spPr>
          <a:xfrm>
            <a:off x="2386584" y="913876"/>
            <a:ext cx="5733288" cy="5728152"/>
          </a:xfrm>
        </p:spPr>
      </p:pic>
    </p:spTree>
    <p:extLst>
      <p:ext uri="{BB962C8B-B14F-4D97-AF65-F5344CB8AC3E}">
        <p14:creationId xmlns:p14="http://schemas.microsoft.com/office/powerpoint/2010/main" val="1677796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9F0E-63E6-4790-8582-5945E6E21A9E}"/>
              </a:ext>
            </a:extLst>
          </p:cNvPr>
          <p:cNvSpPr>
            <a:spLocks noGrp="1"/>
          </p:cNvSpPr>
          <p:nvPr>
            <p:ph type="title"/>
          </p:nvPr>
        </p:nvSpPr>
        <p:spPr/>
        <p:txBody>
          <a:bodyPr/>
          <a:lstStyle/>
          <a:p>
            <a:r>
              <a:rPr lang="en-US"/>
              <a:t>Power Domains and Islands</a:t>
            </a: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5D6317A2-1A33-40D2-877D-52B2851CB273}"/>
              </a:ext>
            </a:extLst>
          </p:cNvPr>
          <p:cNvPicPr>
            <a:picLocks noGrp="1" noChangeAspect="1"/>
          </p:cNvPicPr>
          <p:nvPr>
            <p:ph idx="1"/>
          </p:nvPr>
        </p:nvPicPr>
        <p:blipFill rotWithShape="1">
          <a:blip r:embed="rId2"/>
          <a:srcRect t="-1672" b="1672"/>
          <a:stretch/>
        </p:blipFill>
        <p:spPr>
          <a:xfrm>
            <a:off x="2660904" y="921519"/>
            <a:ext cx="4828032" cy="5936481"/>
          </a:xfrm>
        </p:spPr>
      </p:pic>
    </p:spTree>
    <p:extLst>
      <p:ext uri="{BB962C8B-B14F-4D97-AF65-F5344CB8AC3E}">
        <p14:creationId xmlns:p14="http://schemas.microsoft.com/office/powerpoint/2010/main" val="346811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2F3B3-860E-4E08-B506-A7088D27E11F}"/>
              </a:ext>
            </a:extLst>
          </p:cNvPr>
          <p:cNvSpPr>
            <a:spLocks noGrp="1"/>
          </p:cNvSpPr>
          <p:nvPr>
            <p:ph type="title"/>
          </p:nvPr>
        </p:nvSpPr>
        <p:spPr>
          <a:xfrm>
            <a:off x="2296568" y="191390"/>
            <a:ext cx="6282790" cy="585133"/>
          </a:xfrm>
        </p:spPr>
        <p:txBody>
          <a:bodyPr/>
          <a:lstStyle/>
          <a:p>
            <a:r>
              <a:rPr lang="en-US" dirty="0"/>
              <a:t>High Speed IO</a:t>
            </a:r>
          </a:p>
        </p:txBody>
      </p:sp>
      <p:pic>
        <p:nvPicPr>
          <p:cNvPr id="5" name="Content Placeholder 4" descr="A screenshot of a cell phone&#10;&#10;Description automatically generated">
            <a:extLst>
              <a:ext uri="{FF2B5EF4-FFF2-40B4-BE49-F238E27FC236}">
                <a16:creationId xmlns:a16="http://schemas.microsoft.com/office/drawing/2014/main" id="{24F03235-FB91-4CF2-A872-65CCDD792A5A}"/>
              </a:ext>
            </a:extLst>
          </p:cNvPr>
          <p:cNvPicPr>
            <a:picLocks noGrp="1" noChangeAspect="1"/>
          </p:cNvPicPr>
          <p:nvPr>
            <p:ph idx="1"/>
          </p:nvPr>
        </p:nvPicPr>
        <p:blipFill>
          <a:blip r:embed="rId3"/>
          <a:stretch>
            <a:fillRect/>
          </a:stretch>
        </p:blipFill>
        <p:spPr>
          <a:xfrm>
            <a:off x="2542032" y="861159"/>
            <a:ext cx="5230368" cy="5877969"/>
          </a:xfrm>
        </p:spPr>
      </p:pic>
    </p:spTree>
    <p:extLst>
      <p:ext uri="{BB962C8B-B14F-4D97-AF65-F5344CB8AC3E}">
        <p14:creationId xmlns:p14="http://schemas.microsoft.com/office/powerpoint/2010/main" val="41606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10DAA-2055-4301-8EA4-257BEEF58B5F}"/>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A6621EC9-2BDC-4FCE-8CAB-F4F9C5DE68F9}"/>
              </a:ext>
            </a:extLst>
          </p:cNvPr>
          <p:cNvPicPr>
            <a:picLocks noGrp="1" noChangeAspect="1"/>
          </p:cNvPicPr>
          <p:nvPr>
            <p:ph idx="1"/>
          </p:nvPr>
        </p:nvPicPr>
        <p:blipFill>
          <a:blip r:embed="rId2"/>
          <a:stretch>
            <a:fillRect/>
          </a:stretch>
        </p:blipFill>
        <p:spPr>
          <a:xfrm>
            <a:off x="2497723" y="449958"/>
            <a:ext cx="5173418" cy="6119768"/>
          </a:xfrm>
        </p:spPr>
      </p:pic>
    </p:spTree>
    <p:extLst>
      <p:ext uri="{BB962C8B-B14F-4D97-AF65-F5344CB8AC3E}">
        <p14:creationId xmlns:p14="http://schemas.microsoft.com/office/powerpoint/2010/main" val="1014354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F531-3E97-4952-B38E-075F8B784A44}"/>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D8E54E45-DF80-4EB1-9BFE-BBB58C956904}"/>
              </a:ext>
            </a:extLst>
          </p:cNvPr>
          <p:cNvPicPr>
            <a:picLocks noGrp="1" noChangeAspect="1"/>
          </p:cNvPicPr>
          <p:nvPr>
            <p:ph idx="1"/>
          </p:nvPr>
        </p:nvPicPr>
        <p:blipFill>
          <a:blip r:embed="rId3"/>
          <a:stretch>
            <a:fillRect/>
          </a:stretch>
        </p:blipFill>
        <p:spPr>
          <a:xfrm>
            <a:off x="2376595" y="265421"/>
            <a:ext cx="5884255" cy="6327158"/>
          </a:xfrm>
        </p:spPr>
      </p:pic>
    </p:spTree>
    <p:extLst>
      <p:ext uri="{BB962C8B-B14F-4D97-AF65-F5344CB8AC3E}">
        <p14:creationId xmlns:p14="http://schemas.microsoft.com/office/powerpoint/2010/main" val="1231690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1001-BFC8-4219-9A11-6A2D14CB81AE}"/>
              </a:ext>
            </a:extLst>
          </p:cNvPr>
          <p:cNvSpPr>
            <a:spLocks noGrp="1"/>
          </p:cNvSpPr>
          <p:nvPr>
            <p:ph type="title"/>
          </p:nvPr>
        </p:nvSpPr>
        <p:spPr/>
        <p:txBody>
          <a:bodyPr/>
          <a:lstStyle/>
          <a:p>
            <a:r>
              <a:rPr lang="en-US" dirty="0"/>
              <a:t>AD9371 Reference Platform</a:t>
            </a:r>
          </a:p>
        </p:txBody>
      </p:sp>
      <p:pic>
        <p:nvPicPr>
          <p:cNvPr id="5" name="Content Placeholder 4" descr="A circuit board on a table&#10;&#10;Description automatically generated">
            <a:extLst>
              <a:ext uri="{FF2B5EF4-FFF2-40B4-BE49-F238E27FC236}">
                <a16:creationId xmlns:a16="http://schemas.microsoft.com/office/drawing/2014/main" id="{29E2D006-FEC1-44E1-88A2-30643F665EC9}"/>
              </a:ext>
            </a:extLst>
          </p:cNvPr>
          <p:cNvPicPr>
            <a:picLocks noGrp="1" noChangeAspect="1"/>
          </p:cNvPicPr>
          <p:nvPr>
            <p:ph idx="1"/>
          </p:nvPr>
        </p:nvPicPr>
        <p:blipFill>
          <a:blip r:embed="rId2"/>
          <a:stretch>
            <a:fillRect/>
          </a:stretch>
        </p:blipFill>
        <p:spPr>
          <a:xfrm>
            <a:off x="2046674" y="1654364"/>
            <a:ext cx="6982648" cy="3549271"/>
          </a:xfrm>
        </p:spPr>
      </p:pic>
    </p:spTree>
    <p:extLst>
      <p:ext uri="{BB962C8B-B14F-4D97-AF65-F5344CB8AC3E}">
        <p14:creationId xmlns:p14="http://schemas.microsoft.com/office/powerpoint/2010/main" val="2138858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BC5B-4D58-4CC7-8982-468D78D13864}"/>
              </a:ext>
            </a:extLst>
          </p:cNvPr>
          <p:cNvSpPr>
            <a:spLocks noGrp="1"/>
          </p:cNvSpPr>
          <p:nvPr>
            <p:ph type="title"/>
          </p:nvPr>
        </p:nvSpPr>
        <p:spPr>
          <a:xfrm>
            <a:off x="2232560" y="365127"/>
            <a:ext cx="6282790" cy="827180"/>
          </a:xfrm>
        </p:spPr>
        <p:txBody>
          <a:bodyPr/>
          <a:lstStyle/>
          <a:p>
            <a:pPr algn="ctr"/>
            <a:r>
              <a:rPr lang="en-US" b="1" i="1" dirty="0"/>
              <a:t>WHY DO THIS?</a:t>
            </a:r>
          </a:p>
        </p:txBody>
      </p:sp>
      <p:sp>
        <p:nvSpPr>
          <p:cNvPr id="3" name="Content Placeholder 2">
            <a:extLst>
              <a:ext uri="{FF2B5EF4-FFF2-40B4-BE49-F238E27FC236}">
                <a16:creationId xmlns:a16="http://schemas.microsoft.com/office/drawing/2014/main" id="{07D19E96-E290-4674-ACF9-53A8CD8C5FDA}"/>
              </a:ext>
            </a:extLst>
          </p:cNvPr>
          <p:cNvSpPr>
            <a:spLocks noGrp="1"/>
          </p:cNvSpPr>
          <p:nvPr>
            <p:ph idx="1"/>
          </p:nvPr>
        </p:nvSpPr>
        <p:spPr>
          <a:xfrm>
            <a:off x="2509185" y="1550894"/>
            <a:ext cx="6282789" cy="4619384"/>
          </a:xfrm>
        </p:spPr>
        <p:txBody>
          <a:bodyPr>
            <a:normAutofit/>
          </a:bodyPr>
          <a:lstStyle/>
          <a:p>
            <a:r>
              <a:rPr lang="en-US" sz="2400" b="1" dirty="0"/>
              <a:t>There is No ready to Fly Transponder Payload</a:t>
            </a:r>
          </a:p>
          <a:p>
            <a:r>
              <a:rPr lang="en-US" sz="2400" b="1" dirty="0"/>
              <a:t>Analog Bent Pipe Transponders have Shortcomings</a:t>
            </a:r>
          </a:p>
          <a:p>
            <a:pPr lvl="1"/>
            <a:r>
              <a:rPr lang="en-US" sz="2400" dirty="0"/>
              <a:t>Inefficient use of bandwidth</a:t>
            </a:r>
          </a:p>
          <a:p>
            <a:pPr lvl="1"/>
            <a:r>
              <a:rPr lang="en-US" sz="2400" dirty="0"/>
              <a:t>Subject to unauthorized hi-jacking</a:t>
            </a:r>
          </a:p>
          <a:p>
            <a:pPr lvl="1"/>
            <a:r>
              <a:rPr lang="en-US" sz="2400" dirty="0"/>
              <a:t>Interference</a:t>
            </a:r>
          </a:p>
          <a:p>
            <a:r>
              <a:rPr lang="en-US" sz="2400" b="1" dirty="0"/>
              <a:t>Reliable Amateur Satellite Disaster Capability is virtually non-existent</a:t>
            </a:r>
          </a:p>
          <a:p>
            <a:r>
              <a:rPr lang="en-US" sz="2400" b="1" dirty="0"/>
              <a:t>Paper Designs and Demos are </a:t>
            </a:r>
            <a:r>
              <a:rPr lang="en-US" sz="2400" b="1" u="sng" dirty="0"/>
              <a:t>Not enough</a:t>
            </a:r>
          </a:p>
          <a:p>
            <a:r>
              <a:rPr lang="en-US" sz="2400" b="1" dirty="0"/>
              <a:t>RADIO ARTS ARE NOW &gt;95% Digital</a:t>
            </a:r>
          </a:p>
          <a:p>
            <a:r>
              <a:rPr lang="en-US" sz="2400" b="1" dirty="0"/>
              <a:t>HUGE EDUCATIONAL OPPORTUNITIES</a:t>
            </a:r>
          </a:p>
        </p:txBody>
      </p:sp>
    </p:spTree>
    <p:extLst>
      <p:ext uri="{BB962C8B-B14F-4D97-AF65-F5344CB8AC3E}">
        <p14:creationId xmlns:p14="http://schemas.microsoft.com/office/powerpoint/2010/main" val="84707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B763C-A827-4F16-BEE1-9D24483B442D}"/>
              </a:ext>
            </a:extLst>
          </p:cNvPr>
          <p:cNvSpPr>
            <a:spLocks noGrp="1"/>
          </p:cNvSpPr>
          <p:nvPr>
            <p:ph type="title"/>
          </p:nvPr>
        </p:nvSpPr>
        <p:spPr/>
        <p:txBody>
          <a:bodyPr/>
          <a:lstStyle/>
          <a:p>
            <a:r>
              <a:rPr lang="en-US" dirty="0"/>
              <a:t>ADRV-9371/ZC706</a:t>
            </a:r>
          </a:p>
        </p:txBody>
      </p:sp>
      <p:pic>
        <p:nvPicPr>
          <p:cNvPr id="5" name="Content Placeholder 4" descr="A circuit board&#10;&#10;Description automatically generated">
            <a:extLst>
              <a:ext uri="{FF2B5EF4-FFF2-40B4-BE49-F238E27FC236}">
                <a16:creationId xmlns:a16="http://schemas.microsoft.com/office/drawing/2014/main" id="{DFA3E613-CEEF-43C1-AB23-A117B5BB27E3}"/>
              </a:ext>
            </a:extLst>
          </p:cNvPr>
          <p:cNvPicPr>
            <a:picLocks noGrp="1" noChangeAspect="1"/>
          </p:cNvPicPr>
          <p:nvPr>
            <p:ph idx="1"/>
          </p:nvPr>
        </p:nvPicPr>
        <p:blipFill>
          <a:blip r:embed="rId2"/>
          <a:stretch>
            <a:fillRect/>
          </a:stretch>
        </p:blipFill>
        <p:spPr>
          <a:xfrm>
            <a:off x="2123798" y="1037968"/>
            <a:ext cx="6747234" cy="5053913"/>
          </a:xfrm>
        </p:spPr>
      </p:pic>
    </p:spTree>
    <p:extLst>
      <p:ext uri="{BB962C8B-B14F-4D97-AF65-F5344CB8AC3E}">
        <p14:creationId xmlns:p14="http://schemas.microsoft.com/office/powerpoint/2010/main" val="2606697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E0FD-961A-446F-BB3B-369D6B8ECF06}"/>
              </a:ext>
            </a:extLst>
          </p:cNvPr>
          <p:cNvSpPr>
            <a:spLocks noGrp="1"/>
          </p:cNvSpPr>
          <p:nvPr>
            <p:ph type="title"/>
          </p:nvPr>
        </p:nvSpPr>
        <p:spPr/>
        <p:txBody>
          <a:bodyPr/>
          <a:lstStyle/>
          <a:p>
            <a:r>
              <a:rPr lang="en-US" dirty="0"/>
              <a:t>ZC706 EVALUATION BOARD </a:t>
            </a:r>
          </a:p>
        </p:txBody>
      </p:sp>
      <p:pic>
        <p:nvPicPr>
          <p:cNvPr id="5" name="Content Placeholder 4" descr="A circuit board&#10;&#10;Description automatically generated">
            <a:extLst>
              <a:ext uri="{FF2B5EF4-FFF2-40B4-BE49-F238E27FC236}">
                <a16:creationId xmlns:a16="http://schemas.microsoft.com/office/drawing/2014/main" id="{93735FA2-DB21-471A-B0F6-683BA36BEF28}"/>
              </a:ext>
            </a:extLst>
          </p:cNvPr>
          <p:cNvPicPr>
            <a:picLocks noGrp="1" noChangeAspect="1"/>
          </p:cNvPicPr>
          <p:nvPr>
            <p:ph idx="1"/>
          </p:nvPr>
        </p:nvPicPr>
        <p:blipFill>
          <a:blip r:embed="rId2"/>
          <a:stretch>
            <a:fillRect/>
          </a:stretch>
        </p:blipFill>
        <p:spPr>
          <a:xfrm>
            <a:off x="2232024" y="2103059"/>
            <a:ext cx="6837739" cy="3370984"/>
          </a:xfrm>
        </p:spPr>
      </p:pic>
    </p:spTree>
    <p:extLst>
      <p:ext uri="{BB962C8B-B14F-4D97-AF65-F5344CB8AC3E}">
        <p14:creationId xmlns:p14="http://schemas.microsoft.com/office/powerpoint/2010/main" val="1746780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BEEE0-E878-4EFA-BC2C-40FF6F9FD844}"/>
              </a:ext>
            </a:extLst>
          </p:cNvPr>
          <p:cNvSpPr>
            <a:spLocks noGrp="1"/>
          </p:cNvSpPr>
          <p:nvPr>
            <p:ph type="title"/>
          </p:nvPr>
        </p:nvSpPr>
        <p:spPr/>
        <p:txBody>
          <a:bodyPr/>
          <a:lstStyle/>
          <a:p>
            <a:r>
              <a:rPr lang="en-US" dirty="0"/>
              <a:t>ADRV9371 </a:t>
            </a:r>
          </a:p>
        </p:txBody>
      </p:sp>
      <p:pic>
        <p:nvPicPr>
          <p:cNvPr id="5" name="Content Placeholder 4" descr="A circuit board&#10;&#10;Description automatically generated">
            <a:extLst>
              <a:ext uri="{FF2B5EF4-FFF2-40B4-BE49-F238E27FC236}">
                <a16:creationId xmlns:a16="http://schemas.microsoft.com/office/drawing/2014/main" id="{C0C127F5-5F3D-45C6-A29C-413A03785FE5}"/>
              </a:ext>
            </a:extLst>
          </p:cNvPr>
          <p:cNvPicPr>
            <a:picLocks noGrp="1" noChangeAspect="1"/>
          </p:cNvPicPr>
          <p:nvPr>
            <p:ph idx="1"/>
          </p:nvPr>
        </p:nvPicPr>
        <p:blipFill>
          <a:blip r:embed="rId2"/>
          <a:stretch>
            <a:fillRect/>
          </a:stretch>
        </p:blipFill>
        <p:spPr>
          <a:xfrm>
            <a:off x="2133171" y="1915298"/>
            <a:ext cx="6878346" cy="3639336"/>
          </a:xfrm>
        </p:spPr>
      </p:pic>
    </p:spTree>
    <p:extLst>
      <p:ext uri="{BB962C8B-B14F-4D97-AF65-F5344CB8AC3E}">
        <p14:creationId xmlns:p14="http://schemas.microsoft.com/office/powerpoint/2010/main" val="2790707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3D06-8D8B-4CED-B2CC-C7F52B2ABBB2}"/>
              </a:ext>
            </a:extLst>
          </p:cNvPr>
          <p:cNvSpPr>
            <a:spLocks noGrp="1"/>
          </p:cNvSpPr>
          <p:nvPr>
            <p:ph type="title"/>
          </p:nvPr>
        </p:nvSpPr>
        <p:spPr/>
        <p:txBody>
          <a:bodyPr/>
          <a:lstStyle/>
          <a:p>
            <a:r>
              <a:rPr lang="en-US" dirty="0" err="1"/>
              <a:t>Trenz</a:t>
            </a:r>
            <a:r>
              <a:rPr lang="en-US" dirty="0"/>
              <a:t> 76mm x 52mm Module</a:t>
            </a:r>
          </a:p>
        </p:txBody>
      </p:sp>
      <p:pic>
        <p:nvPicPr>
          <p:cNvPr id="9" name="Content Placeholder 8" descr="A circuit board&#10;&#10;Description automatically generated">
            <a:extLst>
              <a:ext uri="{FF2B5EF4-FFF2-40B4-BE49-F238E27FC236}">
                <a16:creationId xmlns:a16="http://schemas.microsoft.com/office/drawing/2014/main" id="{A4DA1EE8-5281-4F95-9154-A13E189581B0}"/>
              </a:ext>
            </a:extLst>
          </p:cNvPr>
          <p:cNvPicPr>
            <a:picLocks noGrp="1" noChangeAspect="1"/>
          </p:cNvPicPr>
          <p:nvPr>
            <p:ph idx="1"/>
          </p:nvPr>
        </p:nvPicPr>
        <p:blipFill>
          <a:blip r:embed="rId2"/>
          <a:stretch>
            <a:fillRect/>
          </a:stretch>
        </p:blipFill>
        <p:spPr>
          <a:xfrm>
            <a:off x="2232025" y="1437491"/>
            <a:ext cx="6777064" cy="4789125"/>
          </a:xfrm>
        </p:spPr>
      </p:pic>
    </p:spTree>
    <p:extLst>
      <p:ext uri="{BB962C8B-B14F-4D97-AF65-F5344CB8AC3E}">
        <p14:creationId xmlns:p14="http://schemas.microsoft.com/office/powerpoint/2010/main" val="140163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AEC2-ECFF-4DCA-8A7F-C25B37407574}"/>
              </a:ext>
            </a:extLst>
          </p:cNvPr>
          <p:cNvSpPr>
            <a:spLocks noGrp="1"/>
          </p:cNvSpPr>
          <p:nvPr>
            <p:ph type="title"/>
          </p:nvPr>
        </p:nvSpPr>
        <p:spPr>
          <a:xfrm>
            <a:off x="2232560" y="365127"/>
            <a:ext cx="6282790" cy="759136"/>
          </a:xfrm>
        </p:spPr>
        <p:txBody>
          <a:bodyPr/>
          <a:lstStyle/>
          <a:p>
            <a:r>
              <a:rPr lang="en-US" b="1" i="1" dirty="0" err="1"/>
              <a:t>Trenz</a:t>
            </a:r>
            <a:r>
              <a:rPr lang="en-US" b="1" i="1" dirty="0"/>
              <a:t> </a:t>
            </a:r>
            <a:r>
              <a:rPr lang="en-US" b="1" i="1" dirty="0" err="1"/>
              <a:t>Ultrascale</a:t>
            </a:r>
            <a:r>
              <a:rPr lang="en-US" b="1" i="1" dirty="0"/>
              <a:t> + Modules</a:t>
            </a:r>
          </a:p>
        </p:txBody>
      </p:sp>
      <p:pic>
        <p:nvPicPr>
          <p:cNvPr id="8" name="Content Placeholder 7" descr="A circuit board&#10;&#10;Description automatically generated">
            <a:extLst>
              <a:ext uri="{FF2B5EF4-FFF2-40B4-BE49-F238E27FC236}">
                <a16:creationId xmlns:a16="http://schemas.microsoft.com/office/drawing/2014/main" id="{40929DE3-83EE-4273-BEAC-2575D9B034A3}"/>
              </a:ext>
            </a:extLst>
          </p:cNvPr>
          <p:cNvPicPr>
            <a:picLocks noGrp="1" noChangeAspect="1"/>
          </p:cNvPicPr>
          <p:nvPr>
            <p:ph sz="half" idx="2"/>
          </p:nvPr>
        </p:nvPicPr>
        <p:blipFill>
          <a:blip r:embed="rId2"/>
          <a:stretch>
            <a:fillRect/>
          </a:stretch>
        </p:blipFill>
        <p:spPr>
          <a:xfrm rot="16200000">
            <a:off x="5255744" y="2743312"/>
            <a:ext cx="4198921" cy="3300204"/>
          </a:xfrm>
        </p:spPr>
      </p:pic>
      <p:pic>
        <p:nvPicPr>
          <p:cNvPr id="6" name="Content Placeholder 5" descr="A circuit board&#10;&#10;Description automatically generated">
            <a:extLst>
              <a:ext uri="{FF2B5EF4-FFF2-40B4-BE49-F238E27FC236}">
                <a16:creationId xmlns:a16="http://schemas.microsoft.com/office/drawing/2014/main" id="{911038F5-EE1B-4808-99AF-2EB404F9CFB7}"/>
              </a:ext>
            </a:extLst>
          </p:cNvPr>
          <p:cNvPicPr>
            <a:picLocks noGrp="1" noChangeAspect="1"/>
          </p:cNvPicPr>
          <p:nvPr>
            <p:ph sz="half" idx="1"/>
          </p:nvPr>
        </p:nvPicPr>
        <p:blipFill>
          <a:blip r:embed="rId3"/>
          <a:stretch>
            <a:fillRect/>
          </a:stretch>
        </p:blipFill>
        <p:spPr>
          <a:xfrm rot="16200000">
            <a:off x="1663759" y="2745185"/>
            <a:ext cx="4195175" cy="3300203"/>
          </a:xfrm>
        </p:spPr>
      </p:pic>
    </p:spTree>
    <p:extLst>
      <p:ext uri="{BB962C8B-B14F-4D97-AF65-F5344CB8AC3E}">
        <p14:creationId xmlns:p14="http://schemas.microsoft.com/office/powerpoint/2010/main" val="3018442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8CECA-44AD-4D81-B44F-F1119506B3E1}"/>
              </a:ext>
            </a:extLst>
          </p:cNvPr>
          <p:cNvSpPr>
            <a:spLocks noGrp="1"/>
          </p:cNvSpPr>
          <p:nvPr>
            <p:ph type="title"/>
          </p:nvPr>
        </p:nvSpPr>
        <p:spPr>
          <a:xfrm>
            <a:off x="2232560" y="365126"/>
            <a:ext cx="6282790" cy="836742"/>
          </a:xfrm>
        </p:spPr>
        <p:txBody>
          <a:bodyPr>
            <a:normAutofit fontScale="90000"/>
          </a:bodyPr>
          <a:lstStyle/>
          <a:p>
            <a:r>
              <a:rPr lang="en-US" dirty="0" err="1"/>
              <a:t>Trenz</a:t>
            </a:r>
            <a:r>
              <a:rPr lang="en-US" dirty="0"/>
              <a:t> Carrier Board</a:t>
            </a:r>
            <a:br>
              <a:rPr lang="en-US" dirty="0"/>
            </a:br>
            <a:r>
              <a:rPr lang="en-US" sz="2700" dirty="0"/>
              <a:t>Mini </a:t>
            </a:r>
            <a:r>
              <a:rPr lang="en-US" sz="2700" dirty="0" err="1"/>
              <a:t>iTX</a:t>
            </a:r>
            <a:r>
              <a:rPr lang="en-US" sz="2700" dirty="0"/>
              <a:t>  17mm x 17mm </a:t>
            </a:r>
          </a:p>
        </p:txBody>
      </p:sp>
      <p:pic>
        <p:nvPicPr>
          <p:cNvPr id="5" name="Content Placeholder 4" descr="A circuit board&#10;&#10;Description automatically generated">
            <a:extLst>
              <a:ext uri="{FF2B5EF4-FFF2-40B4-BE49-F238E27FC236}">
                <a16:creationId xmlns:a16="http://schemas.microsoft.com/office/drawing/2014/main" id="{761BF4CD-7AC5-4B3D-B3F0-F84317E122AE}"/>
              </a:ext>
            </a:extLst>
          </p:cNvPr>
          <p:cNvPicPr>
            <a:picLocks noGrp="1" noChangeAspect="1"/>
          </p:cNvPicPr>
          <p:nvPr>
            <p:ph idx="1"/>
          </p:nvPr>
        </p:nvPicPr>
        <p:blipFill>
          <a:blip r:embed="rId2"/>
          <a:stretch>
            <a:fillRect/>
          </a:stretch>
        </p:blipFill>
        <p:spPr>
          <a:xfrm>
            <a:off x="2122297" y="1325880"/>
            <a:ext cx="6966936" cy="5445821"/>
          </a:xfrm>
        </p:spPr>
      </p:pic>
    </p:spTree>
    <p:extLst>
      <p:ext uri="{BB962C8B-B14F-4D97-AF65-F5344CB8AC3E}">
        <p14:creationId xmlns:p14="http://schemas.microsoft.com/office/powerpoint/2010/main" val="2843778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3BF9-2A52-4B0C-96F9-D82AB68715AC}"/>
              </a:ext>
            </a:extLst>
          </p:cNvPr>
          <p:cNvSpPr>
            <a:spLocks noGrp="1"/>
          </p:cNvSpPr>
          <p:nvPr>
            <p:ph type="title"/>
          </p:nvPr>
        </p:nvSpPr>
        <p:spPr/>
        <p:txBody>
          <a:bodyPr/>
          <a:lstStyle/>
          <a:p>
            <a:r>
              <a:rPr lang="en-US" dirty="0" err="1"/>
              <a:t>Trenz</a:t>
            </a:r>
            <a:r>
              <a:rPr lang="en-US" dirty="0"/>
              <a:t> Carrier (Top)</a:t>
            </a:r>
          </a:p>
        </p:txBody>
      </p:sp>
      <p:pic>
        <p:nvPicPr>
          <p:cNvPr id="5" name="Content Placeholder 4" descr="A circuit board&#10;&#10;Description automatically generated">
            <a:extLst>
              <a:ext uri="{FF2B5EF4-FFF2-40B4-BE49-F238E27FC236}">
                <a16:creationId xmlns:a16="http://schemas.microsoft.com/office/drawing/2014/main" id="{95F2CE1D-13C4-4025-89BD-2B65BAC5A2A8}"/>
              </a:ext>
            </a:extLst>
          </p:cNvPr>
          <p:cNvPicPr>
            <a:picLocks noGrp="1" noChangeAspect="1"/>
          </p:cNvPicPr>
          <p:nvPr>
            <p:ph idx="1"/>
          </p:nvPr>
        </p:nvPicPr>
        <p:blipFill>
          <a:blip r:embed="rId2"/>
          <a:stretch>
            <a:fillRect/>
          </a:stretch>
        </p:blipFill>
        <p:spPr>
          <a:xfrm>
            <a:off x="2612937" y="997146"/>
            <a:ext cx="6126328" cy="5860854"/>
          </a:xfrm>
        </p:spPr>
      </p:pic>
    </p:spTree>
    <p:extLst>
      <p:ext uri="{BB962C8B-B14F-4D97-AF65-F5344CB8AC3E}">
        <p14:creationId xmlns:p14="http://schemas.microsoft.com/office/powerpoint/2010/main" val="3344453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8734-BE50-42B4-9EEB-393DBA249859}"/>
              </a:ext>
            </a:extLst>
          </p:cNvPr>
          <p:cNvSpPr>
            <a:spLocks noGrp="1"/>
          </p:cNvSpPr>
          <p:nvPr>
            <p:ph type="title"/>
          </p:nvPr>
        </p:nvSpPr>
        <p:spPr/>
        <p:txBody>
          <a:bodyPr/>
          <a:lstStyle/>
          <a:p>
            <a:r>
              <a:rPr lang="en-US" dirty="0" err="1"/>
              <a:t>Trenz</a:t>
            </a:r>
            <a:r>
              <a:rPr lang="en-US" dirty="0"/>
              <a:t> Carrier (Bottom)</a:t>
            </a:r>
          </a:p>
        </p:txBody>
      </p:sp>
      <p:pic>
        <p:nvPicPr>
          <p:cNvPr id="5" name="Content Placeholder 4" descr="A circuit board&#10;&#10;Description automatically generated">
            <a:extLst>
              <a:ext uri="{FF2B5EF4-FFF2-40B4-BE49-F238E27FC236}">
                <a16:creationId xmlns:a16="http://schemas.microsoft.com/office/drawing/2014/main" id="{A08D6E47-85ED-4513-A9D8-71FC334F4734}"/>
              </a:ext>
            </a:extLst>
          </p:cNvPr>
          <p:cNvPicPr>
            <a:picLocks noGrp="1" noChangeAspect="1"/>
          </p:cNvPicPr>
          <p:nvPr>
            <p:ph idx="1"/>
          </p:nvPr>
        </p:nvPicPr>
        <p:blipFill>
          <a:blip r:embed="rId3"/>
          <a:stretch>
            <a:fillRect/>
          </a:stretch>
        </p:blipFill>
        <p:spPr>
          <a:xfrm>
            <a:off x="2389488" y="1032453"/>
            <a:ext cx="6125862" cy="5702156"/>
          </a:xfrm>
        </p:spPr>
      </p:pic>
    </p:spTree>
    <p:extLst>
      <p:ext uri="{BB962C8B-B14F-4D97-AF65-F5344CB8AC3E}">
        <p14:creationId xmlns:p14="http://schemas.microsoft.com/office/powerpoint/2010/main" val="18322001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54658-4CEE-4EAC-960C-34E871136E2E}"/>
              </a:ext>
            </a:extLst>
          </p:cNvPr>
          <p:cNvSpPr>
            <a:spLocks noGrp="1"/>
          </p:cNvSpPr>
          <p:nvPr>
            <p:ph type="title"/>
          </p:nvPr>
        </p:nvSpPr>
        <p:spPr/>
        <p:txBody>
          <a:bodyPr/>
          <a:lstStyle/>
          <a:p>
            <a:r>
              <a:rPr lang="en-US" dirty="0"/>
              <a:t>Dual Mini-</a:t>
            </a:r>
            <a:r>
              <a:rPr lang="en-US" dirty="0" err="1"/>
              <a:t>Atx</a:t>
            </a:r>
            <a:r>
              <a:rPr lang="en-US" dirty="0"/>
              <a:t> Rackmount </a:t>
            </a:r>
          </a:p>
        </p:txBody>
      </p:sp>
      <p:pic>
        <p:nvPicPr>
          <p:cNvPr id="5" name="Content Placeholder 4" descr="A close up of a printer&#10;&#10;Description automatically generated">
            <a:extLst>
              <a:ext uri="{FF2B5EF4-FFF2-40B4-BE49-F238E27FC236}">
                <a16:creationId xmlns:a16="http://schemas.microsoft.com/office/drawing/2014/main" id="{12BE47B2-D3BE-4553-BE19-B5947BC39AA1}"/>
              </a:ext>
            </a:extLst>
          </p:cNvPr>
          <p:cNvPicPr>
            <a:picLocks noGrp="1" noChangeAspect="1"/>
          </p:cNvPicPr>
          <p:nvPr>
            <p:ph idx="1"/>
          </p:nvPr>
        </p:nvPicPr>
        <p:blipFill>
          <a:blip r:embed="rId2"/>
          <a:stretch>
            <a:fillRect/>
          </a:stretch>
        </p:blipFill>
        <p:spPr>
          <a:xfrm>
            <a:off x="2232025" y="1426464"/>
            <a:ext cx="6791317" cy="4151723"/>
          </a:xfrm>
        </p:spPr>
      </p:pic>
    </p:spTree>
    <p:extLst>
      <p:ext uri="{BB962C8B-B14F-4D97-AF65-F5344CB8AC3E}">
        <p14:creationId xmlns:p14="http://schemas.microsoft.com/office/powerpoint/2010/main" val="1593264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8AD2C-EAED-4B1C-AE59-CB608D719716}"/>
              </a:ext>
            </a:extLst>
          </p:cNvPr>
          <p:cNvSpPr>
            <a:spLocks noGrp="1"/>
          </p:cNvSpPr>
          <p:nvPr>
            <p:ph type="title"/>
          </p:nvPr>
        </p:nvSpPr>
        <p:spPr>
          <a:xfrm>
            <a:off x="2232560" y="365126"/>
            <a:ext cx="6282790" cy="643059"/>
          </a:xfrm>
        </p:spPr>
        <p:txBody>
          <a:bodyPr/>
          <a:lstStyle/>
          <a:p>
            <a:r>
              <a:rPr lang="en-US" dirty="0"/>
              <a:t>Documents</a:t>
            </a:r>
          </a:p>
        </p:txBody>
      </p:sp>
      <p:sp>
        <p:nvSpPr>
          <p:cNvPr id="3" name="Content Placeholder 2">
            <a:extLst>
              <a:ext uri="{FF2B5EF4-FFF2-40B4-BE49-F238E27FC236}">
                <a16:creationId xmlns:a16="http://schemas.microsoft.com/office/drawing/2014/main" id="{16D2ED9F-C329-4BF6-807E-0814957FE189}"/>
              </a:ext>
            </a:extLst>
          </p:cNvPr>
          <p:cNvSpPr>
            <a:spLocks noGrp="1"/>
          </p:cNvSpPr>
          <p:nvPr>
            <p:ph idx="1"/>
          </p:nvPr>
        </p:nvSpPr>
        <p:spPr>
          <a:xfrm>
            <a:off x="2232560" y="1283677"/>
            <a:ext cx="6282789" cy="4893286"/>
          </a:xfrm>
        </p:spPr>
        <p:txBody>
          <a:bodyPr/>
          <a:lstStyle/>
          <a:p>
            <a:r>
              <a:rPr lang="en-US" dirty="0"/>
              <a:t>System Architecture Reference (Roadmap)</a:t>
            </a:r>
          </a:p>
          <a:p>
            <a:r>
              <a:rPr lang="en-US" dirty="0"/>
              <a:t>Downlink Specification</a:t>
            </a:r>
          </a:p>
          <a:p>
            <a:r>
              <a:rPr lang="en-US" dirty="0"/>
              <a:t>Narrowband Uplink Specification</a:t>
            </a:r>
          </a:p>
          <a:p>
            <a:r>
              <a:rPr lang="en-US" dirty="0"/>
              <a:t>Wideband Uplink Specification</a:t>
            </a:r>
          </a:p>
          <a:p>
            <a:r>
              <a:rPr lang="en-US" dirty="0"/>
              <a:t>Narrowband Multiplexor Specification</a:t>
            </a:r>
          </a:p>
          <a:p>
            <a:r>
              <a:rPr lang="en-US" dirty="0"/>
              <a:t>Application/Radio API</a:t>
            </a:r>
          </a:p>
          <a:p>
            <a:endParaRPr lang="en-US" dirty="0"/>
          </a:p>
          <a:p>
            <a:endParaRPr lang="en-US" dirty="0"/>
          </a:p>
        </p:txBody>
      </p:sp>
    </p:spTree>
    <p:extLst>
      <p:ext uri="{BB962C8B-B14F-4D97-AF65-F5344CB8AC3E}">
        <p14:creationId xmlns:p14="http://schemas.microsoft.com/office/powerpoint/2010/main" val="2035318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CCA0-585D-43B7-B1BA-550245769D1E}"/>
              </a:ext>
            </a:extLst>
          </p:cNvPr>
          <p:cNvSpPr>
            <a:spLocks noGrp="1"/>
          </p:cNvSpPr>
          <p:nvPr>
            <p:ph type="title"/>
          </p:nvPr>
        </p:nvSpPr>
        <p:spPr>
          <a:xfrm>
            <a:off x="2232560" y="365126"/>
            <a:ext cx="6282790" cy="931895"/>
          </a:xfrm>
        </p:spPr>
        <p:txBody>
          <a:bodyPr/>
          <a:lstStyle/>
          <a:p>
            <a:pPr algn="ctr"/>
            <a:r>
              <a:rPr lang="en-US" b="1" i="1" dirty="0"/>
              <a:t>USE CASES</a:t>
            </a:r>
          </a:p>
        </p:txBody>
      </p:sp>
      <p:sp>
        <p:nvSpPr>
          <p:cNvPr id="3" name="Content Placeholder 2">
            <a:extLst>
              <a:ext uri="{FF2B5EF4-FFF2-40B4-BE49-F238E27FC236}">
                <a16:creationId xmlns:a16="http://schemas.microsoft.com/office/drawing/2014/main" id="{10C46150-8A2F-4097-A542-C93381C2FC54}"/>
              </a:ext>
            </a:extLst>
          </p:cNvPr>
          <p:cNvSpPr>
            <a:spLocks noGrp="1"/>
          </p:cNvSpPr>
          <p:nvPr>
            <p:ph idx="1"/>
          </p:nvPr>
        </p:nvSpPr>
        <p:spPr>
          <a:xfrm>
            <a:off x="2232560" y="1355387"/>
            <a:ext cx="6282789" cy="4821576"/>
          </a:xfrm>
        </p:spPr>
        <p:txBody>
          <a:bodyPr/>
          <a:lstStyle/>
          <a:p>
            <a:r>
              <a:rPr lang="en-US" b="1" dirty="0"/>
              <a:t>SPACE</a:t>
            </a:r>
          </a:p>
          <a:p>
            <a:pPr lvl="1"/>
            <a:r>
              <a:rPr lang="en-US" dirty="0"/>
              <a:t>Hosted Repeater Payload on GEO Rideshare</a:t>
            </a:r>
          </a:p>
          <a:p>
            <a:pPr lvl="1"/>
            <a:r>
              <a:rPr lang="en-US" dirty="0"/>
              <a:t>COMM Repeater Payload for future dedicated 6U Geo </a:t>
            </a:r>
            <a:r>
              <a:rPr lang="en-US" dirty="0" err="1"/>
              <a:t>Cubesat</a:t>
            </a:r>
            <a:r>
              <a:rPr lang="en-US" dirty="0"/>
              <a:t> (P4 Space)</a:t>
            </a:r>
          </a:p>
          <a:p>
            <a:pPr lvl="1"/>
            <a:r>
              <a:rPr lang="en-US" dirty="0"/>
              <a:t>COMM Payload for ARISS/GATEWAY Missions</a:t>
            </a:r>
          </a:p>
          <a:p>
            <a:pPr lvl="1"/>
            <a:r>
              <a:rPr lang="en-US" dirty="0"/>
              <a:t>COMM Payload for ARISS/ISS Demonstrations</a:t>
            </a:r>
          </a:p>
          <a:p>
            <a:pPr lvl="1"/>
            <a:r>
              <a:rPr lang="en-US" dirty="0"/>
              <a:t>COMM Payload for LEO Missions</a:t>
            </a:r>
          </a:p>
          <a:p>
            <a:r>
              <a:rPr lang="en-US" b="1" dirty="0"/>
              <a:t>GROUND</a:t>
            </a:r>
          </a:p>
          <a:p>
            <a:pPr lvl="1"/>
            <a:r>
              <a:rPr lang="en-US" dirty="0"/>
              <a:t>QO-100 Ground Based Digital Multiplexed Repeater</a:t>
            </a:r>
          </a:p>
          <a:p>
            <a:pPr lvl="1"/>
            <a:r>
              <a:rPr lang="en-US" dirty="0"/>
              <a:t>Local Digital Repeaters</a:t>
            </a:r>
          </a:p>
          <a:p>
            <a:pPr lvl="1"/>
            <a:r>
              <a:rPr lang="en-US" dirty="0"/>
              <a:t>DSES 18M Dish Astronomical Receiver</a:t>
            </a:r>
          </a:p>
          <a:p>
            <a:pPr lvl="1"/>
            <a:r>
              <a:rPr lang="en-US" dirty="0"/>
              <a:t>DSES 18M Dish Deep Space COMM Transceiver</a:t>
            </a:r>
          </a:p>
          <a:p>
            <a:r>
              <a:rPr lang="en-US" dirty="0"/>
              <a:t>OTHER</a:t>
            </a:r>
          </a:p>
          <a:p>
            <a:pPr lvl="1"/>
            <a:r>
              <a:rPr lang="en-US" dirty="0"/>
              <a:t>Airborne Packages (Aircraft, Balloons, Sounding Rockets)</a:t>
            </a:r>
          </a:p>
          <a:p>
            <a:pPr lvl="1"/>
            <a:r>
              <a:rPr lang="en-US" dirty="0"/>
              <a:t>????????</a:t>
            </a:r>
          </a:p>
          <a:p>
            <a:endParaRPr lang="en-US" dirty="0"/>
          </a:p>
        </p:txBody>
      </p:sp>
    </p:spTree>
    <p:extLst>
      <p:ext uri="{BB962C8B-B14F-4D97-AF65-F5344CB8AC3E}">
        <p14:creationId xmlns:p14="http://schemas.microsoft.com/office/powerpoint/2010/main" val="351680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F549-5AB6-4D25-9C94-213E03678A15}"/>
              </a:ext>
            </a:extLst>
          </p:cNvPr>
          <p:cNvSpPr>
            <a:spLocks noGrp="1"/>
          </p:cNvSpPr>
          <p:nvPr>
            <p:ph type="title"/>
          </p:nvPr>
        </p:nvSpPr>
        <p:spPr>
          <a:xfrm>
            <a:off x="2232560" y="365127"/>
            <a:ext cx="6282790" cy="701674"/>
          </a:xfrm>
        </p:spPr>
        <p:txBody>
          <a:bodyPr/>
          <a:lstStyle/>
          <a:p>
            <a:r>
              <a:rPr lang="en-US" b="1" i="1" dirty="0"/>
              <a:t>DMT TEAMS</a:t>
            </a:r>
          </a:p>
        </p:txBody>
      </p:sp>
      <p:sp>
        <p:nvSpPr>
          <p:cNvPr id="3" name="Content Placeholder 2">
            <a:extLst>
              <a:ext uri="{FF2B5EF4-FFF2-40B4-BE49-F238E27FC236}">
                <a16:creationId xmlns:a16="http://schemas.microsoft.com/office/drawing/2014/main" id="{36C76ACD-7FA3-455B-9339-13A362CB51E5}"/>
              </a:ext>
            </a:extLst>
          </p:cNvPr>
          <p:cNvSpPr>
            <a:spLocks noGrp="1"/>
          </p:cNvSpPr>
          <p:nvPr>
            <p:ph idx="1"/>
          </p:nvPr>
        </p:nvSpPr>
        <p:spPr>
          <a:xfrm>
            <a:off x="2232560" y="1066801"/>
            <a:ext cx="6688702" cy="5110162"/>
          </a:xfrm>
        </p:spPr>
        <p:txBody>
          <a:bodyPr>
            <a:normAutofit fontScale="92500" lnSpcReduction="20000"/>
          </a:bodyPr>
          <a:lstStyle/>
          <a:p>
            <a:r>
              <a:rPr lang="en-US" dirty="0"/>
              <a:t>Build/Integration Team (PMU/CSU)</a:t>
            </a:r>
          </a:p>
          <a:p>
            <a:r>
              <a:rPr lang="en-US" dirty="0"/>
              <a:t>RPU Team (Lockstep ARM-R5/RTEM</a:t>
            </a:r>
          </a:p>
          <a:p>
            <a:pPr lvl="1"/>
            <a:r>
              <a:rPr lang="en-US" dirty="0"/>
              <a:t>System Management</a:t>
            </a:r>
          </a:p>
          <a:p>
            <a:pPr lvl="1"/>
            <a:r>
              <a:rPr lang="en-US" dirty="0"/>
              <a:t>TT&amp;C</a:t>
            </a:r>
          </a:p>
          <a:p>
            <a:r>
              <a:rPr lang="en-US" dirty="0"/>
              <a:t>APU Team (Dual/Quad ARM-A53 64-bit)</a:t>
            </a:r>
          </a:p>
          <a:p>
            <a:pPr lvl="1"/>
            <a:r>
              <a:rPr lang="en-US" dirty="0"/>
              <a:t>Authentication/Authorization/Access</a:t>
            </a:r>
          </a:p>
          <a:p>
            <a:pPr lvl="1"/>
            <a:r>
              <a:rPr lang="en-US" dirty="0"/>
              <a:t>Channel Access Protocol Controller</a:t>
            </a:r>
          </a:p>
          <a:p>
            <a:r>
              <a:rPr lang="en-US" dirty="0"/>
              <a:t>FPGA Team</a:t>
            </a:r>
          </a:p>
          <a:p>
            <a:pPr lvl="1"/>
            <a:r>
              <a:rPr lang="en-US" dirty="0"/>
              <a:t>DVB-S2 Transmitter</a:t>
            </a:r>
          </a:p>
          <a:p>
            <a:pPr lvl="1"/>
            <a:r>
              <a:rPr lang="en-US" dirty="0"/>
              <a:t>FRAMER</a:t>
            </a:r>
          </a:p>
          <a:p>
            <a:pPr lvl="1"/>
            <a:r>
              <a:rPr lang="en-US" dirty="0"/>
              <a:t>Narrowband Multiplexor</a:t>
            </a:r>
          </a:p>
          <a:p>
            <a:pPr lvl="1"/>
            <a:r>
              <a:rPr lang="en-US" dirty="0"/>
              <a:t>Wideband Multichannel Receiver (100kHz) x 32/64</a:t>
            </a:r>
          </a:p>
          <a:p>
            <a:pPr lvl="1"/>
            <a:r>
              <a:rPr lang="en-US" dirty="0"/>
              <a:t>Narrowband Multichannel Receiver (10kHz) x 128/256</a:t>
            </a:r>
          </a:p>
          <a:p>
            <a:r>
              <a:rPr lang="en-US" dirty="0"/>
              <a:t>RF Team</a:t>
            </a:r>
          </a:p>
          <a:p>
            <a:pPr lvl="1"/>
            <a:r>
              <a:rPr lang="en-US" dirty="0"/>
              <a:t>Digital Radio</a:t>
            </a:r>
          </a:p>
          <a:p>
            <a:pPr lvl="1"/>
            <a:r>
              <a:rPr lang="en-US" dirty="0"/>
              <a:t>Analog Chains</a:t>
            </a:r>
          </a:p>
          <a:p>
            <a:r>
              <a:rPr lang="en-US" dirty="0"/>
              <a:t>PCBA Team</a:t>
            </a:r>
          </a:p>
          <a:p>
            <a:r>
              <a:rPr lang="en-US" dirty="0"/>
              <a:t>Project Management </a:t>
            </a:r>
          </a:p>
        </p:txBody>
      </p:sp>
    </p:spTree>
    <p:extLst>
      <p:ext uri="{BB962C8B-B14F-4D97-AF65-F5344CB8AC3E}">
        <p14:creationId xmlns:p14="http://schemas.microsoft.com/office/powerpoint/2010/main" val="2485046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B116-A5A7-4273-9FFA-FF62D7147B82}"/>
              </a:ext>
            </a:extLst>
          </p:cNvPr>
          <p:cNvSpPr>
            <a:spLocks noGrp="1"/>
          </p:cNvSpPr>
          <p:nvPr>
            <p:ph type="title"/>
          </p:nvPr>
        </p:nvSpPr>
        <p:spPr>
          <a:xfrm>
            <a:off x="2232560" y="365127"/>
            <a:ext cx="6282790" cy="575214"/>
          </a:xfrm>
        </p:spPr>
        <p:txBody>
          <a:bodyPr/>
          <a:lstStyle/>
          <a:p>
            <a:pPr algn="ctr"/>
            <a:r>
              <a:rPr lang="en-US" b="1" i="1" dirty="0"/>
              <a:t>Project Phases</a:t>
            </a:r>
          </a:p>
        </p:txBody>
      </p:sp>
      <p:sp>
        <p:nvSpPr>
          <p:cNvPr id="3" name="Content Placeholder 2">
            <a:extLst>
              <a:ext uri="{FF2B5EF4-FFF2-40B4-BE49-F238E27FC236}">
                <a16:creationId xmlns:a16="http://schemas.microsoft.com/office/drawing/2014/main" id="{FE271294-057D-42F8-B190-C4BE9A830D58}"/>
              </a:ext>
            </a:extLst>
          </p:cNvPr>
          <p:cNvSpPr>
            <a:spLocks noGrp="1"/>
          </p:cNvSpPr>
          <p:nvPr>
            <p:ph idx="1"/>
          </p:nvPr>
        </p:nvSpPr>
        <p:spPr>
          <a:xfrm>
            <a:off x="2232560" y="1063557"/>
            <a:ext cx="6282789" cy="5113406"/>
          </a:xfrm>
        </p:spPr>
        <p:txBody>
          <a:bodyPr>
            <a:normAutofit lnSpcReduction="10000"/>
          </a:bodyPr>
          <a:lstStyle/>
          <a:p>
            <a:r>
              <a:rPr lang="en-US" b="1" dirty="0"/>
              <a:t>Phase I</a:t>
            </a:r>
            <a:r>
              <a:rPr lang="en-US" dirty="0"/>
              <a:t> (Feasibility Demonstration Prototype)</a:t>
            </a:r>
          </a:p>
          <a:p>
            <a:pPr lvl="1"/>
            <a:r>
              <a:rPr lang="en-US" dirty="0"/>
              <a:t>Demonstrate Functional Hardware/RTL/Software</a:t>
            </a:r>
          </a:p>
          <a:p>
            <a:pPr lvl="1"/>
            <a:r>
              <a:rPr lang="en-US" dirty="0"/>
              <a:t>Fully Functional DVB-S2 Transmitter Chain in RTL</a:t>
            </a:r>
          </a:p>
          <a:p>
            <a:pPr lvl="1"/>
            <a:r>
              <a:rPr lang="en-US" dirty="0"/>
              <a:t>Remote Development Tool Chains</a:t>
            </a:r>
          </a:p>
          <a:p>
            <a:pPr lvl="1"/>
            <a:r>
              <a:rPr lang="en-US" dirty="0"/>
              <a:t>Verification and Validation Framework</a:t>
            </a:r>
          </a:p>
          <a:p>
            <a:pPr lvl="1"/>
            <a:r>
              <a:rPr lang="en-US" dirty="0"/>
              <a:t>Definition of Phase II </a:t>
            </a:r>
          </a:p>
          <a:p>
            <a:r>
              <a:rPr lang="en-US" b="1" dirty="0"/>
              <a:t>Phase II </a:t>
            </a:r>
            <a:r>
              <a:rPr lang="en-US" dirty="0"/>
              <a:t>(Fully Functional Prototypes)</a:t>
            </a:r>
          </a:p>
          <a:p>
            <a:pPr lvl="1"/>
            <a:r>
              <a:rPr lang="en-US" dirty="0"/>
              <a:t>Fully Functional DMT</a:t>
            </a:r>
          </a:p>
          <a:p>
            <a:pPr lvl="2"/>
            <a:r>
              <a:rPr lang="en-US" dirty="0"/>
              <a:t>Multi-Channel Receivers</a:t>
            </a:r>
          </a:p>
          <a:p>
            <a:pPr lvl="2"/>
            <a:r>
              <a:rPr lang="en-US" dirty="0"/>
              <a:t>Wideband and Narrowband Multiplexers</a:t>
            </a:r>
          </a:p>
          <a:p>
            <a:pPr lvl="2"/>
            <a:r>
              <a:rPr lang="en-US" dirty="0"/>
              <a:t>Authentication/Authorization/Allocation</a:t>
            </a:r>
          </a:p>
          <a:p>
            <a:pPr lvl="2"/>
            <a:r>
              <a:rPr lang="en-US" dirty="0"/>
              <a:t>DVB-S2 VCM</a:t>
            </a:r>
          </a:p>
          <a:p>
            <a:pPr lvl="2"/>
            <a:r>
              <a:rPr lang="en-US" dirty="0"/>
              <a:t>Over-the-air Reconfiguration</a:t>
            </a:r>
          </a:p>
          <a:p>
            <a:pPr lvl="1"/>
            <a:r>
              <a:rPr lang="en-US" dirty="0"/>
              <a:t>Ground Based Repeater (QO-100)</a:t>
            </a:r>
          </a:p>
          <a:p>
            <a:r>
              <a:rPr lang="en-US" b="1" dirty="0"/>
              <a:t>Phase III </a:t>
            </a:r>
            <a:r>
              <a:rPr lang="en-US" dirty="0"/>
              <a:t>(Space Deployments)</a:t>
            </a:r>
          </a:p>
          <a:p>
            <a:pPr lvl="1"/>
            <a:r>
              <a:rPr lang="en-US" dirty="0"/>
              <a:t>ARISS/GATEWAY</a:t>
            </a:r>
          </a:p>
          <a:p>
            <a:pPr lvl="1"/>
            <a:r>
              <a:rPr lang="en-US" dirty="0"/>
              <a:t>6U GEO</a:t>
            </a:r>
          </a:p>
          <a:p>
            <a:pPr lvl="1"/>
            <a:r>
              <a:rPr lang="en-US" dirty="0"/>
              <a:t>Partner Projects</a:t>
            </a:r>
          </a:p>
          <a:p>
            <a:pPr lvl="1"/>
            <a:endParaRPr lang="en-US" dirty="0"/>
          </a:p>
        </p:txBody>
      </p:sp>
    </p:spTree>
    <p:extLst>
      <p:ext uri="{BB962C8B-B14F-4D97-AF65-F5344CB8AC3E}">
        <p14:creationId xmlns:p14="http://schemas.microsoft.com/office/powerpoint/2010/main" val="3652549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75BE-A5AD-49ED-A729-99E2E536D994}"/>
              </a:ext>
            </a:extLst>
          </p:cNvPr>
          <p:cNvSpPr>
            <a:spLocks noGrp="1"/>
          </p:cNvSpPr>
          <p:nvPr>
            <p:ph type="title"/>
          </p:nvPr>
        </p:nvSpPr>
        <p:spPr/>
        <p:txBody>
          <a:bodyPr/>
          <a:lstStyle/>
          <a:p>
            <a:r>
              <a:rPr lang="en-US" dirty="0"/>
              <a:t>GEOMETRY</a:t>
            </a:r>
          </a:p>
        </p:txBody>
      </p:sp>
      <p:pic>
        <p:nvPicPr>
          <p:cNvPr id="4" name="Picture 3">
            <a:extLst>
              <a:ext uri="{FF2B5EF4-FFF2-40B4-BE49-F238E27FC236}">
                <a16:creationId xmlns:a16="http://schemas.microsoft.com/office/drawing/2014/main" id="{19CD6C96-FFC1-4231-9CD8-97DCF15B4438}"/>
              </a:ext>
            </a:extLst>
          </p:cNvPr>
          <p:cNvPicPr>
            <a:picLocks noChangeAspect="1"/>
          </p:cNvPicPr>
          <p:nvPr/>
        </p:nvPicPr>
        <p:blipFill>
          <a:blip r:embed="rId3"/>
          <a:stretch>
            <a:fillRect/>
          </a:stretch>
        </p:blipFill>
        <p:spPr>
          <a:xfrm>
            <a:off x="3260435" y="365126"/>
            <a:ext cx="4554975" cy="6058119"/>
          </a:xfrm>
          <a:prstGeom prst="rect">
            <a:avLst/>
          </a:prstGeom>
        </p:spPr>
      </p:pic>
    </p:spTree>
    <p:extLst>
      <p:ext uri="{BB962C8B-B14F-4D97-AF65-F5344CB8AC3E}">
        <p14:creationId xmlns:p14="http://schemas.microsoft.com/office/powerpoint/2010/main" val="1416485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5A9F9F6-A547-4715-99CE-A071747C25E3}"/>
              </a:ext>
            </a:extLst>
          </p:cNvPr>
          <p:cNvPicPr>
            <a:picLocks noGrp="1" noChangeAspect="1"/>
          </p:cNvPicPr>
          <p:nvPr>
            <p:ph idx="1"/>
          </p:nvPr>
        </p:nvPicPr>
        <p:blipFill rotWithShape="1">
          <a:blip r:embed="rId3"/>
          <a:srcRect l="18351" r="-18351"/>
          <a:stretch/>
        </p:blipFill>
        <p:spPr>
          <a:xfrm>
            <a:off x="2020460" y="1237673"/>
            <a:ext cx="8697300" cy="5430981"/>
          </a:xfrm>
        </p:spPr>
      </p:pic>
      <p:sp>
        <p:nvSpPr>
          <p:cNvPr id="2" name="Title 1">
            <a:extLst>
              <a:ext uri="{FF2B5EF4-FFF2-40B4-BE49-F238E27FC236}">
                <a16:creationId xmlns:a16="http://schemas.microsoft.com/office/drawing/2014/main" id="{F4D70C0A-6348-4A63-8E0D-79CF5B71BD3C}"/>
              </a:ext>
            </a:extLst>
          </p:cNvPr>
          <p:cNvSpPr>
            <a:spLocks noGrp="1"/>
          </p:cNvSpPr>
          <p:nvPr>
            <p:ph type="title"/>
          </p:nvPr>
        </p:nvSpPr>
        <p:spPr/>
        <p:txBody>
          <a:bodyPr/>
          <a:lstStyle/>
          <a:p>
            <a:pPr algn="ctr"/>
            <a:r>
              <a:rPr lang="en-US" b="1" dirty="0"/>
              <a:t>6U CUBESAT</a:t>
            </a:r>
          </a:p>
        </p:txBody>
      </p:sp>
      <p:pic>
        <p:nvPicPr>
          <p:cNvPr id="11" name="Picture 10">
            <a:extLst>
              <a:ext uri="{FF2B5EF4-FFF2-40B4-BE49-F238E27FC236}">
                <a16:creationId xmlns:a16="http://schemas.microsoft.com/office/drawing/2014/main" id="{DC1547E3-64BC-40AF-9EAB-6BF353FEBC93}"/>
              </a:ext>
            </a:extLst>
          </p:cNvPr>
          <p:cNvPicPr>
            <a:picLocks noChangeAspect="1"/>
          </p:cNvPicPr>
          <p:nvPr/>
        </p:nvPicPr>
        <p:blipFill rotWithShape="1">
          <a:blip r:embed="rId4"/>
          <a:srcRect l="22222" r="-22222"/>
          <a:stretch/>
        </p:blipFill>
        <p:spPr>
          <a:xfrm>
            <a:off x="2865576" y="476827"/>
            <a:ext cx="9144000" cy="5143500"/>
          </a:xfrm>
          <a:prstGeom prst="rect">
            <a:avLst/>
          </a:prstGeom>
        </p:spPr>
      </p:pic>
    </p:spTree>
    <p:extLst>
      <p:ext uri="{BB962C8B-B14F-4D97-AF65-F5344CB8AC3E}">
        <p14:creationId xmlns:p14="http://schemas.microsoft.com/office/powerpoint/2010/main" val="10878166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2|14|23|5.9|12.6|10|9.2|9.2|9.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32970</TotalTime>
  <Words>4832</Words>
  <Application>Microsoft Macintosh PowerPoint</Application>
  <PresentationFormat>On-screen Show (4:3)</PresentationFormat>
  <Paragraphs>477</Paragraphs>
  <Slides>60</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Calibri Light</vt:lpstr>
      <vt:lpstr>Office Theme</vt:lpstr>
      <vt:lpstr>P4XT Transponder Project Phase One  System Design Review Workshop</vt:lpstr>
      <vt:lpstr>Who Are We</vt:lpstr>
      <vt:lpstr>What is P4XT</vt:lpstr>
      <vt:lpstr>PROJECT GOALS</vt:lpstr>
      <vt:lpstr>WHY DO THIS?</vt:lpstr>
      <vt:lpstr>USE CASES</vt:lpstr>
      <vt:lpstr>Project Phases</vt:lpstr>
      <vt:lpstr>GEOMETRY</vt:lpstr>
      <vt:lpstr>6U CUBESAT</vt:lpstr>
      <vt:lpstr>6U Cubesat  (100mm x 200mm x 300mm) </vt:lpstr>
      <vt:lpstr>6U Package (Endurosat)</vt:lpstr>
      <vt:lpstr>6U 120W Peak Power Solar Array</vt:lpstr>
      <vt:lpstr>Cubesat Bits</vt:lpstr>
      <vt:lpstr>Cubesat Bus Card Stack</vt:lpstr>
      <vt:lpstr>RINCON AstroSDR</vt:lpstr>
      <vt:lpstr>Repeater Use Cases</vt:lpstr>
      <vt:lpstr>Virtual Analog Channels</vt:lpstr>
      <vt:lpstr>PowerPoint Presentation</vt:lpstr>
      <vt:lpstr>Repeater Mode Advantages</vt:lpstr>
      <vt:lpstr>Why DVB-S2</vt:lpstr>
      <vt:lpstr>DVB-S2 Features</vt:lpstr>
      <vt:lpstr>Constellation Mapping  Non-Linear Modulations</vt:lpstr>
      <vt:lpstr>Linear Modulations Mapping</vt:lpstr>
      <vt:lpstr>DVB-S2 Performance</vt:lpstr>
      <vt:lpstr>DVB-S2 Performance</vt:lpstr>
      <vt:lpstr>Es/No vs Packet Error Rates</vt:lpstr>
      <vt:lpstr>P4XT Downlink</vt:lpstr>
      <vt:lpstr>Logical Architecture</vt:lpstr>
      <vt:lpstr>Physical Architecture</vt:lpstr>
      <vt:lpstr>DVB-S2 Transmitter Block</vt:lpstr>
      <vt:lpstr>GR DVB-S2 Transmitter</vt:lpstr>
      <vt:lpstr>BBFRAME (BaseBand Frame)  Not to be confused with IQ Baseband</vt:lpstr>
      <vt:lpstr>FEC FRAME</vt:lpstr>
      <vt:lpstr>PLFRAME (Physical Layer)</vt:lpstr>
      <vt:lpstr>PL Scrambler</vt:lpstr>
      <vt:lpstr>BIT INTERLEAVING (8PSK)</vt:lpstr>
      <vt:lpstr>Rolloff (.35 Shown)</vt:lpstr>
      <vt:lpstr>Major Functional Blocks</vt:lpstr>
      <vt:lpstr>Zynq Ultrascale+  MPSoC (16nm)</vt:lpstr>
      <vt:lpstr>Top Level MPSoC Architecture</vt:lpstr>
      <vt:lpstr>Processing System IO</vt:lpstr>
      <vt:lpstr>PL High Speed Connectivity</vt:lpstr>
      <vt:lpstr>Ultrascale + MPSoC’s</vt:lpstr>
      <vt:lpstr>AXI Interconnects</vt:lpstr>
      <vt:lpstr>Power Domains and Islands</vt:lpstr>
      <vt:lpstr>High Speed IO</vt:lpstr>
      <vt:lpstr> </vt:lpstr>
      <vt:lpstr> </vt:lpstr>
      <vt:lpstr>AD9371 Reference Platform</vt:lpstr>
      <vt:lpstr>ADRV-9371/ZC706</vt:lpstr>
      <vt:lpstr>ZC706 EVALUATION BOARD </vt:lpstr>
      <vt:lpstr>ADRV9371 </vt:lpstr>
      <vt:lpstr>Trenz 76mm x 52mm Module</vt:lpstr>
      <vt:lpstr>Trenz Ultrascale + Modules</vt:lpstr>
      <vt:lpstr>Trenz Carrier Board Mini iTX  17mm x 17mm </vt:lpstr>
      <vt:lpstr>Trenz Carrier (Top)</vt:lpstr>
      <vt:lpstr>Trenz Carrier (Bottom)</vt:lpstr>
      <vt:lpstr>Dual Mini-Atx Rackmount </vt:lpstr>
      <vt:lpstr>Documents</vt:lpstr>
      <vt:lpstr>DMT TEAMS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DVB-S2X ANNEX M and friends</dc:title>
  <dc:creator>writchie</dc:creator>
  <cp:lastModifiedBy>Michelle Thompson</cp:lastModifiedBy>
  <cp:revision>232</cp:revision>
  <dcterms:created xsi:type="dcterms:W3CDTF">2016-10-12T22:11:27Z</dcterms:created>
  <dcterms:modified xsi:type="dcterms:W3CDTF">2020-09-07T16:29:31Z</dcterms:modified>
</cp:coreProperties>
</file>